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9"/>
  </p:notesMasterIdLst>
  <p:handoutMasterIdLst>
    <p:handoutMasterId r:id="rId40"/>
  </p:handoutMasterIdLst>
  <p:sldIdLst>
    <p:sldId id="256" r:id="rId2"/>
    <p:sldId id="293" r:id="rId3"/>
    <p:sldId id="306" r:id="rId4"/>
    <p:sldId id="294" r:id="rId5"/>
    <p:sldId id="257" r:id="rId6"/>
    <p:sldId id="258" r:id="rId7"/>
    <p:sldId id="276" r:id="rId8"/>
    <p:sldId id="277" r:id="rId9"/>
    <p:sldId id="273" r:id="rId10"/>
    <p:sldId id="259" r:id="rId11"/>
    <p:sldId id="299" r:id="rId12"/>
    <p:sldId id="300" r:id="rId13"/>
    <p:sldId id="296" r:id="rId14"/>
    <p:sldId id="286" r:id="rId15"/>
    <p:sldId id="278" r:id="rId16"/>
    <p:sldId id="298" r:id="rId17"/>
    <p:sldId id="260" r:id="rId18"/>
    <p:sldId id="282" r:id="rId19"/>
    <p:sldId id="303" r:id="rId20"/>
    <p:sldId id="295" r:id="rId21"/>
    <p:sldId id="304" r:id="rId22"/>
    <p:sldId id="301" r:id="rId23"/>
    <p:sldId id="284" r:id="rId24"/>
    <p:sldId id="288" r:id="rId25"/>
    <p:sldId id="279" r:id="rId26"/>
    <p:sldId id="263" r:id="rId27"/>
    <p:sldId id="261" r:id="rId28"/>
    <p:sldId id="262" r:id="rId29"/>
    <p:sldId id="292" r:id="rId30"/>
    <p:sldId id="305" r:id="rId31"/>
    <p:sldId id="271" r:id="rId32"/>
    <p:sldId id="264" r:id="rId33"/>
    <p:sldId id="268" r:id="rId34"/>
    <p:sldId id="269" r:id="rId35"/>
    <p:sldId id="280" r:id="rId36"/>
    <p:sldId id="274" r:id="rId37"/>
    <p:sldId id="272" r:id="rId38"/>
  </p:sldIdLst>
  <p:sldSz cx="9144000" cy="5143500" type="screen16x9"/>
  <p:notesSz cx="6858000" cy="9144000"/>
  <p:embeddedFontLst>
    <p:embeddedFont>
      <p:font typeface="Raleway ExtraBold" panose="020B0604020202020204" charset="0"/>
      <p:bold r:id="rId41"/>
      <p:boldItalic r:id="rId42"/>
    </p:embeddedFont>
    <p:embeddedFont>
      <p:font typeface="Merriweather Sans" panose="00000500000000000000" pitchFamily="2" charset="0"/>
      <p:regular r:id="rId43"/>
    </p:embeddedFont>
    <p:embeddedFont>
      <p:font typeface="Calibri" panose="020F0502020204030204" pitchFamily="34" charset="0"/>
      <p:regular r:id="rId44"/>
      <p:bold r:id="rId45"/>
      <p:italic r:id="rId46"/>
      <p:boldItalic r:id="rId47"/>
    </p:embeddedFont>
    <p:embeddedFont>
      <p:font typeface="Raleway" panose="020B0604020202020204" charset="0"/>
      <p:regular r:id="rId48"/>
      <p:bold r:id="rId49"/>
      <p:italic r:id="rId50"/>
      <p:boldItalic r:id="rId51"/>
    </p:embeddedFont>
    <p:embeddedFont>
      <p:font typeface="Cambria Math" panose="02040503050406030204" pitchFamily="18" charset="0"/>
      <p:regular r:id="rId52"/>
    </p:embeddedFont>
    <p:embeddedFont>
      <p:font typeface="Raleway Medium" panose="020B0604020202020204" charset="0"/>
      <p:regular r:id="rId53"/>
      <p:bold r:id="rId54"/>
      <p:italic r:id="rId55"/>
      <p:boldItalic r:id="rId56"/>
    </p:embeddedFont>
    <p:embeddedFont>
      <p:font typeface="Raleway Light"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6959" autoAdjust="0"/>
  </p:normalViewPr>
  <p:slideViewPr>
    <p:cSldViewPr snapToGrid="0">
      <p:cViewPr varScale="1">
        <p:scale>
          <a:sx n="151" d="100"/>
          <a:sy n="151" d="100"/>
        </p:scale>
        <p:origin x="45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25/04/2018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2,69 x </a:t>
            </a:r>
            <a:r>
              <a:rPr lang="fr-FR" dirty="0" err="1"/>
              <a:t>l’age</a:t>
            </a:r>
            <a:r>
              <a:rPr lang="fr-FR" dirty="0"/>
              <a:t> de notre univers</a:t>
            </a:r>
            <a:endParaRPr dirty="0"/>
          </a:p>
        </p:txBody>
      </p:sp>
    </p:spTree>
    <p:extLst>
      <p:ext uri="{BB962C8B-B14F-4D97-AF65-F5344CB8AC3E}">
        <p14:creationId xmlns:p14="http://schemas.microsoft.com/office/powerpoint/2010/main" val="94672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684213" y="1143000"/>
            <a:ext cx="5487987"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Shape 203"/>
          <p:cNvSpPr txBox="1">
            <a:spLocks noGrp="1"/>
          </p:cNvSpPr>
          <p:nvPr>
            <p:ph type="body" idx="1"/>
          </p:nvPr>
        </p:nvSpPr>
        <p:spPr>
          <a:xfrm>
            <a:off x="686286" y="4400712"/>
            <a:ext cx="5485500" cy="360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Cette slide fait un peu vide, on dirait qu’on en n’a pas beaucoup</a:t>
            </a:r>
            <a:endParaRPr sz="1200" b="0" i="0" u="none" strike="noStrike" cap="none">
              <a:solidFill>
                <a:schemeClr val="dk1"/>
              </a:solidFill>
              <a:latin typeface="Calibri"/>
              <a:ea typeface="Calibri"/>
              <a:cs typeface="Calibri"/>
              <a:sym typeface="Calibri"/>
            </a:endParaRPr>
          </a:p>
        </p:txBody>
      </p:sp>
      <p:sp>
        <p:nvSpPr>
          <p:cNvPr id="204" name="Shape 204"/>
          <p:cNvSpPr txBox="1">
            <a:spLocks noGrp="1"/>
          </p:cNvSpPr>
          <p:nvPr>
            <p:ph type="sldNum" idx="12"/>
          </p:nvPr>
        </p:nvSpPr>
        <p:spPr>
          <a:xfrm>
            <a:off x="3885185" y="8685268"/>
            <a:ext cx="29712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1698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5684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8685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25/04/2018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2">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41.pn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www.soat.fr/presentons/references-clien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7747577"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L’anonymat / la signature des transactions</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 ?</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958500" y="2669082"/>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collisions ?</a:t>
            </a:r>
          </a:p>
        </p:txBody>
      </p:sp>
      <mc:AlternateContent xmlns:mc="http://schemas.openxmlformats.org/markup-compatibility/2006" xmlns:a14="http://schemas.microsoft.com/office/drawing/2010/main">
        <mc:Choice Requires="a14">
          <p:sp>
            <p:nvSpPr>
              <p:cNvPr id="18" name="Shape 88">
                <a:extLst>
                  <a:ext uri="{FF2B5EF4-FFF2-40B4-BE49-F238E27FC236}">
                    <a16:creationId xmlns:a16="http://schemas.microsoft.com/office/drawing/2014/main" id="{1638C5D1-A6A3-463C-8ED3-A7806948B7EE}"/>
                  </a:ext>
                </a:extLst>
              </p:cNvPr>
              <p:cNvSpPr txBox="1">
                <a:spLocks/>
              </p:cNvSpPr>
              <p:nvPr/>
            </p:nvSpPr>
            <p:spPr>
              <a:xfrm>
                <a:off x="1754370" y="1844386"/>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niveau de sécurité : </a:t>
                </a:r>
                <a14:m>
                  <m:oMath xmlns:m="http://schemas.openxmlformats.org/officeDocument/2006/math">
                    <m:sSup>
                      <m:sSupPr>
                        <m:ctrlPr>
                          <a:rPr lang="fr-FR" sz="160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2</m:t>
                        </m:r>
                      </m:e>
                      <m:sup>
                        <m:r>
                          <a:rPr lang="fr-FR" sz="1600" b="0" i="1" smtClean="0">
                            <a:solidFill>
                              <a:schemeClr val="tx1"/>
                            </a:solidFill>
                            <a:latin typeface="Cambria Math" panose="02040503050406030204" pitchFamily="18" charset="0"/>
                          </a:rPr>
                          <m:t>128</m:t>
                        </m:r>
                      </m:sup>
                    </m:sSup>
                  </m:oMath>
                </a14:m>
                <a:endParaRPr lang="fr-FR" sz="1600" dirty="0">
                  <a:solidFill>
                    <a:schemeClr val="tx1"/>
                  </a:solidFill>
                  <a:latin typeface="Raleway" panose="020B0604020202020204" charset="0"/>
                </a:endParaRPr>
              </a:p>
            </p:txBody>
          </p:sp>
        </mc:Choice>
        <mc:Fallback xmlns="">
          <p:sp>
            <p:nvSpPr>
              <p:cNvPr id="18" name="Shape 88">
                <a:extLst>
                  <a:ext uri="{FF2B5EF4-FFF2-40B4-BE49-F238E27FC236}">
                    <a16:creationId xmlns:a16="http://schemas.microsoft.com/office/drawing/2014/main" id="{1638C5D1-A6A3-463C-8ED3-A7806948B7EE}"/>
                  </a:ext>
                </a:extLst>
              </p:cNvPr>
              <p:cNvSpPr txBox="1">
                <a:spLocks noRot="1" noChangeAspect="1" noMove="1" noResize="1" noEditPoints="1" noAdjustHandles="1" noChangeArrowheads="1" noChangeShapeType="1" noTextEdit="1"/>
              </p:cNvSpPr>
              <p:nvPr/>
            </p:nvSpPr>
            <p:spPr>
              <a:xfrm>
                <a:off x="1754370" y="1844386"/>
                <a:ext cx="4854750" cy="501900"/>
              </a:xfrm>
              <a:prstGeom prst="rect">
                <a:avLst/>
              </a:prstGeom>
              <a:blipFill>
                <a:blip r:embed="rId3"/>
                <a:stretch>
                  <a:fillRect l="-754"/>
                </a:stretch>
              </a:blipFill>
              <a:ln>
                <a:noFill/>
              </a:ln>
            </p:spPr>
            <p:txBody>
              <a:bodyPr/>
              <a:lstStyle/>
              <a:p>
                <a:r>
                  <a:rPr lang="fr-FR">
                    <a:noFill/>
                  </a:rPr>
                  <a:t> </a:t>
                </a:r>
              </a:p>
            </p:txBody>
          </p:sp>
        </mc:Fallback>
      </mc:AlternateContent>
      <p:sp>
        <p:nvSpPr>
          <p:cNvPr id="19" name="Shape 88">
            <a:extLst>
              <a:ext uri="{FF2B5EF4-FFF2-40B4-BE49-F238E27FC236}">
                <a16:creationId xmlns:a16="http://schemas.microsoft.com/office/drawing/2014/main" id="{7F14F541-F0EE-40A0-8CCD-0D5D02A5CB33}"/>
              </a:ext>
            </a:extLst>
          </p:cNvPr>
          <p:cNvSpPr txBox="1">
            <a:spLocks/>
          </p:cNvSpPr>
          <p:nvPr/>
        </p:nvSpPr>
        <p:spPr>
          <a:xfrm>
            <a:off x="1754370" y="2133178"/>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Condensat de 256 bits (constant)</a:t>
            </a:r>
          </a:p>
        </p:txBody>
      </p:sp>
      <p:sp>
        <p:nvSpPr>
          <p:cNvPr id="21" name="Rectangle 20">
            <a:extLst>
              <a:ext uri="{FF2B5EF4-FFF2-40B4-BE49-F238E27FC236}">
                <a16:creationId xmlns:a16="http://schemas.microsoft.com/office/drawing/2014/main" id="{8B8089B9-E498-405E-A8B7-4B99E60B38CB}"/>
              </a:ext>
            </a:extLst>
          </p:cNvPr>
          <p:cNvSpPr/>
          <p:nvPr/>
        </p:nvSpPr>
        <p:spPr>
          <a:xfrm>
            <a:off x="1453690" y="3470955"/>
            <a:ext cx="816249" cy="307777"/>
          </a:xfrm>
          <a:prstGeom prst="rect">
            <a:avLst/>
          </a:prstGeom>
        </p:spPr>
        <p:txBody>
          <a:bodyPr wrap="none">
            <a:spAutoFit/>
          </a:bodyPr>
          <a:lstStyle/>
          <a:p>
            <a:r>
              <a:rPr lang="fr-FR" dirty="0">
                <a:solidFill>
                  <a:srgbClr val="222222"/>
                </a:solidFill>
                <a:latin typeface="Raleway" panose="020B0604020202020204" charset="0"/>
              </a:rPr>
              <a:t>N = 256</a:t>
            </a:r>
            <a:endParaRPr lang="fr-FR" dirty="0">
              <a:latin typeface="Raleway" panose="020B0604020202020204" charset="0"/>
            </a:endParaRPr>
          </a:p>
        </p:txBody>
      </p:sp>
      <p:sp>
        <p:nvSpPr>
          <p:cNvPr id="6" name="Rectangle 5">
            <a:extLst>
              <a:ext uri="{FF2B5EF4-FFF2-40B4-BE49-F238E27FC236}">
                <a16:creationId xmlns:a16="http://schemas.microsoft.com/office/drawing/2014/main" id="{2884A8DF-D997-4599-B4FA-2240AB41C4B4}"/>
              </a:ext>
            </a:extLst>
          </p:cNvPr>
          <p:cNvSpPr/>
          <p:nvPr/>
        </p:nvSpPr>
        <p:spPr>
          <a:xfrm>
            <a:off x="1453690" y="3199940"/>
            <a:ext cx="5647700" cy="307777"/>
          </a:xfrm>
          <a:prstGeom prst="rect">
            <a:avLst/>
          </a:prstGeom>
        </p:spPr>
        <p:txBody>
          <a:bodyPr wrap="none">
            <a:spAutoFit/>
          </a:bodyPr>
          <a:lstStyle/>
          <a:p>
            <a:r>
              <a:rPr lang="fr-FR" dirty="0">
                <a:latin typeface="Raleway" panose="020B0604020202020204" charset="0"/>
              </a:rPr>
              <a:t>Bitcoin </a:t>
            </a:r>
            <a:r>
              <a:rPr lang="fr-FR" dirty="0" err="1">
                <a:latin typeface="Raleway" panose="020B0604020202020204" charset="0"/>
              </a:rPr>
              <a:t>hashrate</a:t>
            </a:r>
            <a:r>
              <a:rPr lang="fr-FR" dirty="0">
                <a:latin typeface="Raleway" panose="020B0604020202020204" charset="0"/>
              </a:rPr>
              <a:t> : (25/04/2018) : 29,200,582,000,000,000,000 H/S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ABBE7B5-D2A7-4D4D-81D4-4BDB4DD0CAE2}"/>
                  </a:ext>
                </a:extLst>
              </p:cNvPr>
              <p:cNvSpPr/>
              <p:nvPr/>
            </p:nvSpPr>
            <p:spPr>
              <a:xfrm>
                <a:off x="1453690" y="3778732"/>
                <a:ext cx="3778214" cy="307777"/>
              </a:xfrm>
              <a:prstGeom prst="rect">
                <a:avLst/>
              </a:prstGeom>
            </p:spPr>
            <p:txBody>
              <a:bodyPr wrap="none">
                <a:spAutoFit/>
              </a:bodyPr>
              <a:lstStyle/>
              <a:p>
                <a14:m>
                  <m:oMath xmlns:m="http://schemas.openxmlformats.org/officeDocument/2006/math">
                    <m:sSup>
                      <m:sSupPr>
                        <m:ctrlPr>
                          <a:rPr lang="fr-FR" i="1" smtClean="0">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2</m:t>
                        </m:r>
                      </m:e>
                      <m:sup>
                        <m:r>
                          <a:rPr lang="fr-FR" i="1">
                            <a:solidFill>
                              <a:schemeClr val="tx1"/>
                            </a:solidFill>
                            <a:latin typeface="Cambria Math" panose="02040503050406030204" pitchFamily="18" charset="0"/>
                          </a:rPr>
                          <m:t>128</m:t>
                        </m:r>
                      </m:sup>
                    </m:sSup>
                  </m:oMath>
                </a14:m>
                <a:r>
                  <a:rPr lang="fr-FR" dirty="0">
                    <a:latin typeface="Raleway" panose="020B0604020202020204" charset="0"/>
                  </a:rPr>
                  <a:t> / (</a:t>
                </a:r>
                <a14:m>
                  <m:oMath xmlns:m="http://schemas.openxmlformats.org/officeDocument/2006/math">
                    <m:sSup>
                      <m:sSupPr>
                        <m:ctrlPr>
                          <a:rPr lang="fr-FR" i="1">
                            <a:solidFill>
                              <a:schemeClr val="tx1"/>
                            </a:solidFill>
                            <a:latin typeface="Cambria Math" panose="02040503050406030204" pitchFamily="18" charset="0"/>
                          </a:rPr>
                        </m:ctrlPr>
                      </m:sSupPr>
                      <m:e>
                        <m:r>
                          <m:rPr>
                            <m:nor/>
                          </m:rPr>
                          <a:rPr lang="fr-FR" dirty="0">
                            <a:latin typeface="Raleway" panose="020B0604020202020204" charset="0"/>
                          </a:rPr>
                          <m:t>292 200 582</m:t>
                        </m:r>
                        <m:r>
                          <a:rPr lang="fr-FR" b="0" i="1" dirty="0" smtClean="0">
                            <a:latin typeface="Cambria Math" panose="02040503050406030204" pitchFamily="18" charset="0"/>
                          </a:rPr>
                          <m:t> ∗</m:t>
                        </m:r>
                        <m:r>
                          <a:rPr lang="fr-FR" b="0" i="1" smtClean="0">
                            <a:solidFill>
                              <a:schemeClr val="tx1"/>
                            </a:solidFill>
                            <a:latin typeface="Cambria Math" panose="02040503050406030204" pitchFamily="18" charset="0"/>
                          </a:rPr>
                          <m:t>10</m:t>
                        </m:r>
                      </m:e>
                      <m:sup>
                        <m:r>
                          <a:rPr lang="fr-FR" i="1">
                            <a:solidFill>
                              <a:schemeClr val="tx1"/>
                            </a:solidFill>
                            <a:latin typeface="Cambria Math" panose="02040503050406030204" pitchFamily="18" charset="0"/>
                          </a:rPr>
                          <m:t>12</m:t>
                        </m:r>
                      </m:sup>
                    </m:sSup>
                    <m:r>
                      <a:rPr lang="fr-FR" b="0" i="1" smtClean="0">
                        <a:solidFill>
                          <a:schemeClr val="tx1"/>
                        </a:solidFill>
                        <a:latin typeface="Cambria Math" panose="02040503050406030204" pitchFamily="18" charset="0"/>
                      </a:rPr>
                      <m:t> ∗84600 ∗365,25</m:t>
                    </m:r>
                  </m:oMath>
                </a14:m>
                <a:r>
                  <a:rPr lang="fr-FR" dirty="0">
                    <a:latin typeface="Raleway" panose="020B0604020202020204" charset="0"/>
                  </a:rPr>
                  <a:t>)</a:t>
                </a:r>
              </a:p>
            </p:txBody>
          </p:sp>
        </mc:Choice>
        <mc:Fallback xmlns="">
          <p:sp>
            <p:nvSpPr>
              <p:cNvPr id="22" name="Rectangle 21">
                <a:extLst>
                  <a:ext uri="{FF2B5EF4-FFF2-40B4-BE49-F238E27FC236}">
                    <a16:creationId xmlns:a16="http://schemas.microsoft.com/office/drawing/2014/main" id="{8ABBE7B5-D2A7-4D4D-81D4-4BDB4DD0CAE2}"/>
                  </a:ext>
                </a:extLst>
              </p:cNvPr>
              <p:cNvSpPr>
                <a:spLocks noRot="1" noChangeAspect="1" noMove="1" noResize="1" noEditPoints="1" noAdjustHandles="1" noChangeArrowheads="1" noChangeShapeType="1" noTextEdit="1"/>
              </p:cNvSpPr>
              <p:nvPr/>
            </p:nvSpPr>
            <p:spPr>
              <a:xfrm>
                <a:off x="1453690" y="3778732"/>
                <a:ext cx="3778214" cy="307777"/>
              </a:xfrm>
              <a:prstGeom prst="rect">
                <a:avLst/>
              </a:prstGeom>
              <a:blipFill>
                <a:blip r:embed="rId4"/>
                <a:stretch>
                  <a:fillRect t="-4000" r="-323" b="-20000"/>
                </a:stretch>
              </a:blipFill>
            </p:spPr>
            <p:txBody>
              <a:bodyPr/>
              <a:lstStyle/>
              <a:p>
                <a:r>
                  <a:rPr lang="fr-FR">
                    <a:noFill/>
                  </a:rPr>
                  <a:t> </a:t>
                </a:r>
              </a:p>
            </p:txBody>
          </p:sp>
        </mc:Fallback>
      </mc:AlternateContent>
      <p:sp>
        <p:nvSpPr>
          <p:cNvPr id="28" name="Rectangle 27">
            <a:extLst>
              <a:ext uri="{FF2B5EF4-FFF2-40B4-BE49-F238E27FC236}">
                <a16:creationId xmlns:a16="http://schemas.microsoft.com/office/drawing/2014/main" id="{E144E400-D247-4292-91F4-0F6789CF94BA}"/>
              </a:ext>
            </a:extLst>
          </p:cNvPr>
          <p:cNvSpPr/>
          <p:nvPr/>
        </p:nvSpPr>
        <p:spPr>
          <a:xfrm>
            <a:off x="1453690" y="4073205"/>
            <a:ext cx="2640466" cy="307777"/>
          </a:xfrm>
          <a:prstGeom prst="rect">
            <a:avLst/>
          </a:prstGeom>
        </p:spPr>
        <p:txBody>
          <a:bodyPr wrap="none">
            <a:spAutoFit/>
          </a:bodyPr>
          <a:lstStyle/>
          <a:p>
            <a:r>
              <a:rPr lang="fr-FR" dirty="0">
                <a:solidFill>
                  <a:srgbClr val="222222"/>
                </a:solidFill>
                <a:latin typeface="Raleway" panose="020B0604020202020204" charset="0"/>
              </a:rPr>
              <a:t>= 37 687 539 158.09 .. années !</a:t>
            </a:r>
            <a:endParaRPr lang="fr-FR" dirty="0">
              <a:latin typeface="Raleway" panose="020B0604020202020204" charset="0"/>
            </a:endParaRP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p:bldP spid="22"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11162"/>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26437"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442419" y="2914094"/>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648159" y="1473903"/>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648159" y="1658141"/>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648159" y="1851743"/>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84976" cy="523220"/>
          </a:xfrm>
          <a:prstGeom prst="rect">
            <a:avLst/>
          </a:prstGeom>
        </p:spPr>
        <p:txBody>
          <a:bodyPr wrap="none">
            <a:spAutoFit/>
          </a:bodyPr>
          <a:lstStyle/>
          <a:p>
            <a:r>
              <a:rPr lang="fr-FR" dirty="0"/>
              <a:t>Transaction de récompense</a:t>
            </a:r>
          </a:p>
          <a:p>
            <a:r>
              <a:rPr lang="fr-FR" dirty="0"/>
              <a:t>	      (block + </a:t>
            </a:r>
            <a:r>
              <a:rPr lang="fr-FR" dirty="0" err="1"/>
              <a:t>fees</a:t>
            </a:r>
            <a:r>
              <a:rPr lang="fr-FR" dirty="0"/>
              <a:t>)</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3036787" y="4027776"/>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3175869"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547218" cy="1046440"/>
          </a:xfrm>
          <a:prstGeom prst="rect">
            <a:avLst/>
          </a:prstGeom>
          <a:noFill/>
        </p:spPr>
        <p:txBody>
          <a:bodyPr wrap="none" rtlCol="0">
            <a:spAutoFit/>
          </a:bodyPr>
          <a:lstStyle/>
          <a:p>
            <a:r>
              <a:rPr lang="fr-FR" dirty="0"/>
              <a:t>Transactions </a:t>
            </a:r>
            <a:r>
              <a:rPr lang="fr-FR" dirty="0" err="1"/>
              <a:t>vér</a:t>
            </a:r>
            <a:endParaRPr lang="fr-FR" dirty="0"/>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a:t>
            </a:r>
            <a:endParaRPr lang="fr-FR" sz="1800" i="1" dirty="0">
              <a:solidFill>
                <a:schemeClr val="accent2">
                  <a:lumMod val="40000"/>
                  <a:lumOff val="60000"/>
                </a:schemeClr>
              </a:solidFill>
            </a:endParaRP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544012" cy="369332"/>
          </a:xfrm>
          <a:prstGeom prst="rect">
            <a:avLst/>
          </a:prstGeom>
          <a:noFill/>
        </p:spPr>
        <p:txBody>
          <a:bodyPr wrap="none" rtlCol="0">
            <a:spAutoFit/>
          </a:bodyPr>
          <a:lstStyle/>
          <a:p>
            <a:r>
              <a:rPr lang="fr-FR" sz="1800" dirty="0">
                <a:solidFill>
                  <a:schemeClr val="accent2">
                    <a:lumMod val="40000"/>
                    <a:lumOff val="60000"/>
                  </a:schemeClr>
                </a:solidFill>
              </a:rPr>
              <a:t>CHARGE UT</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1476686" cy="307777"/>
          </a:xfrm>
          <a:prstGeom prst="rect">
            <a:avLst/>
          </a:prstGeom>
        </p:spPr>
        <p:txBody>
          <a:bodyPr wrap="none">
            <a:spAutoFit/>
          </a:bodyPr>
          <a:lstStyle/>
          <a:p>
            <a:r>
              <a:rPr lang="fr-FR" dirty="0"/>
              <a:t>Transaction de r</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a:t>
            </a:r>
            <a:endParaRPr lang="fr-FR" sz="1800" i="1" dirty="0">
              <a:solidFill>
                <a:schemeClr val="accent2">
                  <a:lumMod val="40000"/>
                  <a:lumOff val="60000"/>
                </a:schemeClr>
              </a:solidFill>
            </a:endParaRP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non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48972" y="773530"/>
            <a:ext cx="8646055" cy="1442717"/>
          </a:xfrm>
        </p:spPr>
        <p:txBody>
          <a:bodyPr/>
          <a:lstStyle/>
          <a:p>
            <a:r>
              <a:rPr lang="fr-FR" sz="1800" dirty="0"/>
              <a:t>Développeur / Alternant</a:t>
            </a:r>
          </a:p>
          <a:p>
            <a:r>
              <a:rPr lang="fr-FR" sz="1800" dirty="0"/>
              <a:t>MSP Microsoft</a:t>
            </a:r>
          </a:p>
          <a:p>
            <a:r>
              <a:rPr lang="fr-FR" sz="1800" dirty="0"/>
              <a:t>    </a:t>
            </a:r>
            <a:r>
              <a:rPr lang="fr-FR" sz="1800" dirty="0" err="1"/>
              <a:t>paulfasola</a:t>
            </a:r>
            <a:r>
              <a:rPr lang="fr-FR" sz="1800" dirty="0"/>
              <a:t>       </a:t>
            </a:r>
            <a:r>
              <a:rPr lang="fr-FR" sz="1800" dirty="0" err="1"/>
              <a:t>paulfasola</a:t>
            </a:r>
            <a:endParaRPr lang="fr-FR" sz="1800" dirty="0"/>
          </a:p>
          <a:p>
            <a:endParaRPr lang="fr-FR" sz="1800" dirty="0"/>
          </a:p>
          <a:p>
            <a:r>
              <a:rPr lang="fr-FR" sz="1800" dirty="0"/>
              <a:t>    </a:t>
            </a:r>
            <a:endParaRPr lang="fr-FR" dirty="0"/>
          </a:p>
        </p:txBody>
      </p:sp>
      <p:sp>
        <p:nvSpPr>
          <p:cNvPr id="3" name="Titre 2"/>
          <p:cNvSpPr>
            <a:spLocks noGrp="1"/>
          </p:cNvSpPr>
          <p:nvPr>
            <p:ph type="title"/>
          </p:nvPr>
        </p:nvSpPr>
        <p:spPr>
          <a:xfrm>
            <a:off x="432845" y="314227"/>
            <a:ext cx="8185500" cy="501900"/>
          </a:xfrm>
        </p:spPr>
        <p:txBody>
          <a:bodyPr/>
          <a:lstStyle/>
          <a:p>
            <a:r>
              <a:rPr lang="fr-FR" dirty="0"/>
              <a:t>Paul Fasola</a:t>
            </a:r>
          </a:p>
        </p:txBody>
      </p:sp>
      <p:pic>
        <p:nvPicPr>
          <p:cNvPr id="6" name="Shape 176"/>
          <p:cNvPicPr preferRelativeResize="0"/>
          <p:nvPr/>
        </p:nvPicPr>
        <p:blipFill>
          <a:blip r:embed="rId2">
            <a:alphaModFix/>
          </a:blip>
          <a:stretch>
            <a:fillRect/>
          </a:stretch>
        </p:blipFill>
        <p:spPr>
          <a:xfrm>
            <a:off x="4423651" y="298328"/>
            <a:ext cx="4096694" cy="4101834"/>
          </a:xfrm>
          <a:prstGeom prst="rect">
            <a:avLst/>
          </a:prstGeom>
          <a:noFill/>
          <a:ln>
            <a:noFill/>
          </a:ln>
        </p:spPr>
      </p:pic>
      <p:sp>
        <p:nvSpPr>
          <p:cNvPr id="7" name="Shape 177"/>
          <p:cNvSpPr txBox="1"/>
          <p:nvPr/>
        </p:nvSpPr>
        <p:spPr>
          <a:xfrm>
            <a:off x="4215318" y="1156237"/>
            <a:ext cx="1179000" cy="779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600" b="1">
                <a:solidFill>
                  <a:srgbClr val="ADC90E"/>
                </a:solidFill>
                <a:latin typeface="Raleway"/>
                <a:ea typeface="Raleway"/>
                <a:cs typeface="Raleway"/>
                <a:sym typeface="Raleway"/>
              </a:rPr>
              <a:t>WEB</a:t>
            </a:r>
            <a:endParaRPr sz="1600" b="1">
              <a:solidFill>
                <a:srgbClr val="ADC90E"/>
              </a:solidFill>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Back-End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Front-End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Responsive Design</a:t>
            </a:r>
            <a:endParaRPr sz="800">
              <a:latin typeface="Raleway"/>
              <a:ea typeface="Raleway"/>
              <a:cs typeface="Raleway"/>
              <a:sym typeface="Raleway"/>
            </a:endParaRPr>
          </a:p>
        </p:txBody>
      </p:sp>
      <p:sp>
        <p:nvSpPr>
          <p:cNvPr id="8" name="Shape 178"/>
          <p:cNvSpPr txBox="1"/>
          <p:nvPr/>
        </p:nvSpPr>
        <p:spPr>
          <a:xfrm>
            <a:off x="5422606" y="449887"/>
            <a:ext cx="11790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MOBILE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Innovation</a:t>
            </a:r>
            <a:endParaRPr sz="800">
              <a:latin typeface="Raleway"/>
              <a:ea typeface="Raleway"/>
              <a:cs typeface="Raleway"/>
              <a:sym typeface="Raleway"/>
            </a:endParaRPr>
          </a:p>
        </p:txBody>
      </p:sp>
      <p:sp>
        <p:nvSpPr>
          <p:cNvPr id="9" name="Shape 179"/>
          <p:cNvSpPr txBox="1"/>
          <p:nvPr/>
        </p:nvSpPr>
        <p:spPr>
          <a:xfrm>
            <a:off x="6557926" y="608559"/>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CLOUD</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AWS / Azure</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Conseil &amp; </a:t>
            </a:r>
            <a:r>
              <a:rPr lang="en-US" sz="800" dirty="0" err="1">
                <a:latin typeface="Raleway"/>
                <a:ea typeface="Raleway"/>
                <a:cs typeface="Raleway"/>
                <a:sym typeface="Raleway"/>
              </a:rPr>
              <a:t>Stratégie</a:t>
            </a:r>
            <a:r>
              <a:rPr lang="en-US" sz="800" dirty="0">
                <a:latin typeface="Raleway"/>
                <a:ea typeface="Raleway"/>
                <a:cs typeface="Raleway"/>
                <a:sym typeface="Raleway"/>
              </a:rPr>
              <a:t> Cloud</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      </a:t>
            </a:r>
            <a:r>
              <a:rPr lang="en-US" sz="800" dirty="0" err="1">
                <a:latin typeface="Raleway"/>
                <a:ea typeface="Raleway"/>
                <a:cs typeface="Raleway"/>
                <a:sym typeface="Raleway"/>
              </a:rPr>
              <a:t>Accompagnement</a:t>
            </a:r>
            <a:r>
              <a:rPr lang="en-US" sz="800" dirty="0">
                <a:latin typeface="Raleway"/>
                <a:ea typeface="Raleway"/>
                <a:cs typeface="Raleway"/>
                <a:sym typeface="Raleway"/>
              </a:rPr>
              <a:t> de bout </a:t>
            </a:r>
            <a:r>
              <a:rPr lang="en-US" sz="800" dirty="0" err="1">
                <a:latin typeface="Raleway"/>
                <a:ea typeface="Raleway"/>
                <a:cs typeface="Raleway"/>
                <a:sym typeface="Raleway"/>
              </a:rPr>
              <a:t>en</a:t>
            </a:r>
            <a:r>
              <a:rPr lang="en-US" sz="800" dirty="0">
                <a:latin typeface="Raleway"/>
                <a:ea typeface="Raleway"/>
                <a:cs typeface="Raleway"/>
                <a:sym typeface="Raleway"/>
              </a:rPr>
              <a:t> bout</a:t>
            </a:r>
            <a:endParaRPr sz="800" dirty="0">
              <a:latin typeface="Raleway"/>
              <a:ea typeface="Raleway"/>
              <a:cs typeface="Raleway"/>
              <a:sym typeface="Raleway"/>
            </a:endParaRPr>
          </a:p>
        </p:txBody>
      </p:sp>
      <p:sp>
        <p:nvSpPr>
          <p:cNvPr id="10" name="Shape 180"/>
          <p:cNvSpPr txBox="1"/>
          <p:nvPr/>
        </p:nvSpPr>
        <p:spPr>
          <a:xfrm>
            <a:off x="7114493" y="15746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DEVOPS</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Collaboration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Automatisation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p:txBody>
      </p:sp>
      <p:sp>
        <p:nvSpPr>
          <p:cNvPr id="11" name="Shape 181"/>
          <p:cNvSpPr txBox="1"/>
          <p:nvPr/>
        </p:nvSpPr>
        <p:spPr>
          <a:xfrm>
            <a:off x="7040168" y="2402650"/>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DATA</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Base de </a:t>
            </a:r>
            <a:r>
              <a:rPr lang="en-US" sz="800" dirty="0" err="1">
                <a:latin typeface="Raleway"/>
                <a:ea typeface="Raleway"/>
                <a:cs typeface="Raleway"/>
                <a:sym typeface="Raleway"/>
              </a:rPr>
              <a:t>données</a:t>
            </a:r>
            <a:r>
              <a:rPr lang="en-US" sz="800" dirty="0">
                <a:latin typeface="Raleway"/>
                <a:ea typeface="Raleway"/>
                <a:cs typeface="Raleway"/>
                <a:sym typeface="Raleway"/>
              </a:rPr>
              <a:t> NoSQL</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Architectures </a:t>
            </a:r>
            <a:r>
              <a:rPr lang="en-US" sz="800" dirty="0" err="1">
                <a:latin typeface="Raleway"/>
                <a:ea typeface="Raleway"/>
                <a:cs typeface="Raleway"/>
                <a:sym typeface="Raleway"/>
              </a:rPr>
              <a:t>distribuées</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Machine Learning</a:t>
            </a:r>
            <a:endParaRPr sz="800" dirty="0">
              <a:latin typeface="Raleway"/>
              <a:ea typeface="Raleway"/>
              <a:cs typeface="Raleway"/>
              <a:sym typeface="Raleway"/>
            </a:endParaRPr>
          </a:p>
        </p:txBody>
      </p:sp>
      <p:sp>
        <p:nvSpPr>
          <p:cNvPr id="12" name="Shape 182"/>
          <p:cNvSpPr txBox="1"/>
          <p:nvPr/>
        </p:nvSpPr>
        <p:spPr>
          <a:xfrm>
            <a:off x="6363718" y="3230637"/>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ARCHITECTURE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Microservices</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d’API</a:t>
            </a:r>
            <a:endParaRPr sz="800">
              <a:latin typeface="Raleway"/>
              <a:ea typeface="Raleway"/>
              <a:cs typeface="Raleway"/>
              <a:sym typeface="Raleway"/>
            </a:endParaRPr>
          </a:p>
        </p:txBody>
      </p:sp>
      <p:sp>
        <p:nvSpPr>
          <p:cNvPr id="13" name="Shape 183"/>
          <p:cNvSpPr txBox="1"/>
          <p:nvPr/>
        </p:nvSpPr>
        <p:spPr>
          <a:xfrm>
            <a:off x="4451845" y="3257111"/>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CRAFTSMANSHIP</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Clean Coding</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TDD et BDD</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DDD</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Code Refactoring</a:t>
            </a:r>
            <a:endParaRPr sz="800" dirty="0">
              <a:latin typeface="Raleway"/>
              <a:ea typeface="Raleway"/>
              <a:cs typeface="Raleway"/>
              <a:sym typeface="Raleway"/>
            </a:endParaRPr>
          </a:p>
        </p:txBody>
      </p:sp>
      <p:sp>
        <p:nvSpPr>
          <p:cNvPr id="14" name="Shape 184"/>
          <p:cNvSpPr txBox="1"/>
          <p:nvPr/>
        </p:nvSpPr>
        <p:spPr>
          <a:xfrm>
            <a:off x="3897718" y="2347562"/>
            <a:ext cx="14823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AGILITÉ</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produit</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Coaching d’équipe</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Implication client</a:t>
            </a:r>
            <a:endParaRPr sz="800">
              <a:latin typeface="Raleway"/>
              <a:ea typeface="Raleway"/>
              <a:cs typeface="Raleway"/>
              <a:sym typeface="Raleway"/>
            </a:endParaRPr>
          </a:p>
        </p:txBody>
      </p:sp>
      <p:sp>
        <p:nvSpPr>
          <p:cNvPr id="15" name="Shape 185"/>
          <p:cNvSpPr txBox="1"/>
          <p:nvPr/>
        </p:nvSpPr>
        <p:spPr>
          <a:xfrm>
            <a:off x="5468943" y="1802787"/>
            <a:ext cx="2006100" cy="10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Raleway"/>
                <a:ea typeface="Raleway"/>
                <a:cs typeface="Raleway"/>
                <a:sym typeface="Raleway"/>
              </a:rPr>
              <a:t>OFFRE </a:t>
            </a:r>
            <a:endParaRPr sz="2000" dirty="0">
              <a:latin typeface="Raleway"/>
              <a:ea typeface="Raleway"/>
              <a:cs typeface="Raleway"/>
              <a:sym typeface="Raleway"/>
            </a:endParaRPr>
          </a:p>
          <a:p>
            <a:pPr marL="0" lvl="0" indent="0" algn="ctr" rtl="0">
              <a:spcBef>
                <a:spcPts val="0"/>
              </a:spcBef>
              <a:spcAft>
                <a:spcPts val="0"/>
              </a:spcAft>
              <a:buNone/>
            </a:pPr>
            <a:r>
              <a:rPr lang="en-US" sz="2000" dirty="0">
                <a:latin typeface="Raleway"/>
                <a:ea typeface="Raleway"/>
                <a:cs typeface="Raleway"/>
                <a:sym typeface="Raleway"/>
              </a:rPr>
              <a:t>FULL STACK</a:t>
            </a:r>
            <a:endParaRPr sz="2000" dirty="0">
              <a:latin typeface="Raleway"/>
              <a:ea typeface="Raleway"/>
              <a:cs typeface="Raleway"/>
              <a:sym typeface="Raleway"/>
            </a:endParaRPr>
          </a:p>
          <a:p>
            <a:pPr marL="0" lvl="0" indent="0" algn="ctr" rtl="0">
              <a:spcBef>
                <a:spcPts val="0"/>
              </a:spcBef>
              <a:spcAft>
                <a:spcPts val="0"/>
              </a:spcAft>
              <a:buNone/>
            </a:pPr>
            <a:r>
              <a:rPr lang="en-US" dirty="0">
                <a:latin typeface="Raleway"/>
                <a:ea typeface="Raleway"/>
                <a:cs typeface="Raleway"/>
                <a:sym typeface="Raleway"/>
              </a:rPr>
              <a:t>Java / </a:t>
            </a:r>
            <a:r>
              <a:rPr lang="en-US" dirty="0" err="1">
                <a:latin typeface="Raleway"/>
                <a:ea typeface="Raleway"/>
                <a:cs typeface="Raleway"/>
                <a:sym typeface="Raleway"/>
              </a:rPr>
              <a:t>.Net</a:t>
            </a:r>
            <a:r>
              <a:rPr lang="en-US" dirty="0">
                <a:latin typeface="Raleway"/>
                <a:ea typeface="Raleway"/>
                <a:cs typeface="Raleway"/>
                <a:sym typeface="Raleway"/>
              </a:rPr>
              <a:t> / JS</a:t>
            </a:r>
            <a:endParaRPr dirty="0">
              <a:latin typeface="Raleway"/>
              <a:ea typeface="Raleway"/>
              <a:cs typeface="Raleway"/>
              <a:sym typeface="Raleway"/>
            </a:endParaRPr>
          </a:p>
        </p:txBody>
      </p:sp>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50" y="2792500"/>
            <a:ext cx="2743200" cy="1666875"/>
          </a:xfrm>
          <a:prstGeom prst="rect">
            <a:avLst/>
          </a:prstGeom>
        </p:spPr>
      </p:pic>
      <p:pic>
        <p:nvPicPr>
          <p:cNvPr id="1028" name="Picture 4" descr="https://assets-cdn.github.com/images/modules/logos_page/GitHub-Mark.png">
            <a:extLst>
              <a:ext uri="{FF2B5EF4-FFF2-40B4-BE49-F238E27FC236}">
                <a16:creationId xmlns:a16="http://schemas.microsoft.com/office/drawing/2014/main" id="{DE7FEC0C-01ED-4123-A64F-FED8A11B9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365" y="1859737"/>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twitter icon&quot;">
            <a:extLst>
              <a:ext uri="{FF2B5EF4-FFF2-40B4-BE49-F238E27FC236}">
                <a16:creationId xmlns:a16="http://schemas.microsoft.com/office/drawing/2014/main" id="{BA239955-3849-4002-A57F-276D87539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50" y="1875205"/>
            <a:ext cx="347890" cy="18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9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748350" y="33557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785420" y="243540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On cherche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785420" y="38576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932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14345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748350" y="193350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 mais plus faibles sont les chances de trouver un bloc</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a:t>
            </a:r>
            <a:r>
              <a:rPr lang="fr-FR" sz="2400" dirty="0" err="1">
                <a:solidFill>
                  <a:schemeClr val="tx1"/>
                </a:solidFill>
              </a:rPr>
              <a:t>PoW</a:t>
            </a:r>
            <a:r>
              <a:rPr lang="fr-FR" sz="2400" dirty="0">
                <a:solidFill>
                  <a:schemeClr val="tx1"/>
                </a:solidFill>
              </a:rPr>
              <a:t> du Bitcoin</a:t>
            </a: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958500" y="1472094"/>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Hash(Hash(nonce || hash(a-1) || </a:t>
            </a:r>
            <a:r>
              <a:rPr lang="fr-FR" sz="2400" dirty="0" err="1"/>
              <a:t>mrkl</a:t>
            </a:r>
            <a:r>
              <a:rPr lang="fr-FR" sz="2400" dirty="0"/>
              <a:t>(</a:t>
            </a:r>
            <a:r>
              <a:rPr lang="fr-FR" sz="2400" dirty="0" err="1"/>
              <a:t>tx</a:t>
            </a:r>
            <a:r>
              <a:rPr lang="fr-FR" sz="2400" dirty="0"/>
              <a:t>)  ||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 !</a:t>
            </a:r>
          </a:p>
        </p:txBody>
      </p:sp>
    </p:spTree>
    <p:extLst>
      <p:ext uri="{BB962C8B-B14F-4D97-AF65-F5344CB8AC3E}">
        <p14:creationId xmlns:p14="http://schemas.microsoft.com/office/powerpoint/2010/main" val="2198403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591829" cy="307777"/>
          </a:xfrm>
          <a:prstGeom prst="rect">
            <a:avLst/>
          </a:prstGeom>
          <a:noFill/>
        </p:spPr>
        <p:txBody>
          <a:bodyPr wrap="none" rtlCol="0">
            <a:spAutoFit/>
          </a:bodyPr>
          <a:lstStyle/>
          <a:p>
            <a:r>
              <a:rPr lang="fr-FR" dirty="0"/>
              <a:t>Fork!</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350504" y="3173468"/>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591829" cy="307777"/>
          </a:xfrm>
          <a:prstGeom prst="rect">
            <a:avLst/>
          </a:prstGeom>
          <a:noFill/>
        </p:spPr>
        <p:txBody>
          <a:bodyPr wrap="none" rtlCol="0">
            <a:spAutoFit/>
          </a:bodyPr>
          <a:lstStyle/>
          <a:p>
            <a:r>
              <a:rPr lang="fr-FR" dirty="0"/>
              <a:t>Fork!</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4851510" y="3848159"/>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D4A7F9B9-E9CA-4BB6-9E75-2FC34DCD2228}"/>
              </a:ext>
            </a:extLst>
          </p:cNvPr>
          <p:cNvSpPr txBox="1"/>
          <p:nvPr/>
        </p:nvSpPr>
        <p:spPr>
          <a:xfrm>
            <a:off x="4851510" y="3212631"/>
            <a:ext cx="4116833" cy="461665"/>
          </a:xfrm>
          <a:prstGeom prst="rect">
            <a:avLst/>
          </a:prstGeom>
          <a:noFill/>
        </p:spPr>
        <p:txBody>
          <a:bodyPr wrap="none" rtlCol="0">
            <a:spAutoFit/>
          </a:bodyPr>
          <a:lstStyle/>
          <a:p>
            <a:r>
              <a:rPr lang="fr-FR" sz="2400" dirty="0">
                <a:latin typeface="Raleway" panose="020B0604020202020204" charset="0"/>
              </a:rPr>
              <a:t>L’</a:t>
            </a:r>
            <a:r>
              <a:rPr lang="fr-FR" sz="2400" dirty="0" err="1">
                <a:latin typeface="Raleway" panose="020B0604020202020204" charset="0"/>
              </a:rPr>
              <a:t>Ethereum</a:t>
            </a:r>
            <a:r>
              <a:rPr lang="fr-FR" sz="2400" dirty="0">
                <a:latin typeface="Raleway" panose="020B0604020202020204" charset="0"/>
              </a:rPr>
              <a:t> Virtual Machine</a:t>
            </a: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Les smart </a:t>
            </a:r>
            <a:r>
              <a:rPr lang="fr-FR" dirty="0" err="1"/>
              <a:t>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24615"/>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4750" y="2322400"/>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
        <p:nvSpPr>
          <p:cNvPr id="8" name="ZoneTexte 7">
            <a:extLst>
              <a:ext uri="{FF2B5EF4-FFF2-40B4-BE49-F238E27FC236}">
                <a16:creationId xmlns:a16="http://schemas.microsoft.com/office/drawing/2014/main" id="{488EA6D0-01CF-4B66-8077-21E0EB1B1E2F}"/>
              </a:ext>
            </a:extLst>
          </p:cNvPr>
          <p:cNvSpPr txBox="1"/>
          <p:nvPr/>
        </p:nvSpPr>
        <p:spPr>
          <a:xfrm>
            <a:off x="4862182" y="905336"/>
            <a:ext cx="2709396" cy="323165"/>
          </a:xfrm>
          <a:prstGeom prst="rect">
            <a:avLst/>
          </a:prstGeom>
          <a:noFill/>
        </p:spPr>
        <p:txBody>
          <a:bodyPr wrap="none" rtlCol="0">
            <a:spAutoFit/>
          </a:bodyPr>
          <a:lstStyle/>
          <a:p>
            <a:r>
              <a:rPr lang="fr-FR" sz="1500" dirty="0">
                <a:latin typeface="Raleway" panose="020B0604020202020204" charset="0"/>
              </a:rPr>
              <a:t>Lire des données est </a:t>
            </a:r>
            <a:r>
              <a:rPr lang="fr-FR" sz="1500" b="1" dirty="0">
                <a:latin typeface="Raleway" panose="020B0604020202020204" charset="0"/>
              </a:rPr>
              <a:t>gratuit</a:t>
            </a:r>
          </a:p>
        </p:txBody>
      </p:sp>
      <p:sp>
        <p:nvSpPr>
          <p:cNvPr id="10" name="ZoneTexte 9">
            <a:extLst>
              <a:ext uri="{FF2B5EF4-FFF2-40B4-BE49-F238E27FC236}">
                <a16:creationId xmlns:a16="http://schemas.microsoft.com/office/drawing/2014/main" id="{7981DA77-B5C3-4E22-B4E4-B71E0AF24FEF}"/>
              </a:ext>
            </a:extLst>
          </p:cNvPr>
          <p:cNvSpPr txBox="1"/>
          <p:nvPr/>
        </p:nvSpPr>
        <p:spPr>
          <a:xfrm>
            <a:off x="4867774" y="1218290"/>
            <a:ext cx="3722494" cy="323165"/>
          </a:xfrm>
          <a:prstGeom prst="rect">
            <a:avLst/>
          </a:prstGeom>
          <a:noFill/>
        </p:spPr>
        <p:txBody>
          <a:bodyPr wrap="none" rtlCol="0">
            <a:spAutoFit/>
          </a:bodyPr>
          <a:lstStyle/>
          <a:p>
            <a:r>
              <a:rPr lang="fr-FR" sz="1500" dirty="0">
                <a:latin typeface="Raleway" panose="020B0604020202020204" charset="0"/>
              </a:rPr>
              <a:t>Ajouter des faits est </a:t>
            </a:r>
            <a:r>
              <a:rPr lang="fr-FR" sz="1500" b="1" dirty="0">
                <a:latin typeface="Raleway" panose="020B0604020202020204" charset="0"/>
              </a:rPr>
              <a:t>payant</a:t>
            </a:r>
            <a:r>
              <a:rPr lang="fr-FR" sz="1500" dirty="0">
                <a:latin typeface="Raleway" panose="020B0604020202020204" charset="0"/>
              </a:rPr>
              <a:t> (</a:t>
            </a:r>
            <a:r>
              <a:rPr lang="fr-FR" sz="1500" dirty="0" err="1">
                <a:latin typeface="Raleway" panose="020B0604020202020204" charset="0"/>
              </a:rPr>
              <a:t>small-fees</a:t>
            </a:r>
            <a:r>
              <a:rPr lang="fr-FR" sz="1500" dirty="0">
                <a:latin typeface="Raleway" panose="020B0604020202020204" charset="0"/>
              </a:rPr>
              <a:t>)</a:t>
            </a:r>
          </a:p>
        </p:txBody>
      </p:sp>
      <p:sp>
        <p:nvSpPr>
          <p:cNvPr id="11" name="ZoneTexte 10">
            <a:extLst>
              <a:ext uri="{FF2B5EF4-FFF2-40B4-BE49-F238E27FC236}">
                <a16:creationId xmlns:a16="http://schemas.microsoft.com/office/drawing/2014/main" id="{2301637F-8124-48C2-9FFF-8BDC7DC3EA40}"/>
              </a:ext>
            </a:extLst>
          </p:cNvPr>
          <p:cNvSpPr txBox="1"/>
          <p:nvPr/>
        </p:nvSpPr>
        <p:spPr>
          <a:xfrm>
            <a:off x="4730612" y="2978359"/>
            <a:ext cx="4413388" cy="323165"/>
          </a:xfrm>
          <a:prstGeom prst="rect">
            <a:avLst/>
          </a:prstGeom>
          <a:noFill/>
        </p:spPr>
        <p:txBody>
          <a:bodyPr wrap="none" rtlCol="0">
            <a:spAutoFit/>
          </a:bodyPr>
          <a:lstStyle/>
          <a:p>
            <a:r>
              <a:rPr lang="fr-FR" sz="1500" dirty="0">
                <a:latin typeface="Raleway" panose="020B0604020202020204" charset="0"/>
              </a:rPr>
              <a:t>Exécuter des instructions dépense </a:t>
            </a:r>
            <a:r>
              <a:rPr lang="fr-FR" sz="1500" b="1" dirty="0">
                <a:solidFill>
                  <a:schemeClr val="tx1"/>
                </a:solidFill>
                <a:latin typeface="Raleway" panose="020B0604020202020204" charset="0"/>
              </a:rPr>
              <a:t>de l’essence</a:t>
            </a:r>
          </a:p>
        </p:txBody>
      </p:sp>
      <p:sp>
        <p:nvSpPr>
          <p:cNvPr id="12" name="ZoneTexte 11">
            <a:extLst>
              <a:ext uri="{FF2B5EF4-FFF2-40B4-BE49-F238E27FC236}">
                <a16:creationId xmlns:a16="http://schemas.microsoft.com/office/drawing/2014/main" id="{812165C1-6A1A-4ACD-A4B9-76BE82738BC6}"/>
              </a:ext>
            </a:extLst>
          </p:cNvPr>
          <p:cNvSpPr txBox="1"/>
          <p:nvPr/>
        </p:nvSpPr>
        <p:spPr>
          <a:xfrm>
            <a:off x="4730612" y="3324051"/>
            <a:ext cx="2799164" cy="553998"/>
          </a:xfrm>
          <a:prstGeom prst="rect">
            <a:avLst/>
          </a:prstGeom>
          <a:noFill/>
        </p:spPr>
        <p:txBody>
          <a:bodyPr wrap="none" rtlCol="0">
            <a:spAutoFit/>
          </a:bodyPr>
          <a:lstStyle/>
          <a:p>
            <a:r>
              <a:rPr lang="fr-FR" sz="1500" dirty="0">
                <a:latin typeface="Raleway" panose="020B0604020202020204" charset="0"/>
              </a:rPr>
              <a:t>Instructions trop complexes ?</a:t>
            </a:r>
          </a:p>
          <a:p>
            <a:r>
              <a:rPr lang="fr-FR" sz="1500" dirty="0">
                <a:latin typeface="Raleway" panose="020B0604020202020204" charset="0"/>
              </a:rPr>
              <a:t>Boucle infinie ? </a:t>
            </a:r>
          </a:p>
        </p:txBody>
      </p:sp>
      <p:sp>
        <p:nvSpPr>
          <p:cNvPr id="13" name="Accolade fermante 12">
            <a:extLst>
              <a:ext uri="{FF2B5EF4-FFF2-40B4-BE49-F238E27FC236}">
                <a16:creationId xmlns:a16="http://schemas.microsoft.com/office/drawing/2014/main" id="{1B5244BE-A3F4-4BC6-B3D7-AB0B71073548}"/>
              </a:ext>
            </a:extLst>
          </p:cNvPr>
          <p:cNvSpPr/>
          <p:nvPr/>
        </p:nvSpPr>
        <p:spPr>
          <a:xfrm>
            <a:off x="7564946" y="3357583"/>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600"/>
          </a:p>
        </p:txBody>
      </p:sp>
      <p:sp>
        <p:nvSpPr>
          <p:cNvPr id="14" name="ZoneTexte 13">
            <a:extLst>
              <a:ext uri="{FF2B5EF4-FFF2-40B4-BE49-F238E27FC236}">
                <a16:creationId xmlns:a16="http://schemas.microsoft.com/office/drawing/2014/main" id="{E9E3E9AE-2430-4733-BB76-1EF6D575B64B}"/>
              </a:ext>
            </a:extLst>
          </p:cNvPr>
          <p:cNvSpPr txBox="1"/>
          <p:nvPr/>
        </p:nvSpPr>
        <p:spPr>
          <a:xfrm>
            <a:off x="7846332" y="3294465"/>
            <a:ext cx="1197764" cy="553998"/>
          </a:xfrm>
          <a:prstGeom prst="rect">
            <a:avLst/>
          </a:prstGeom>
          <a:noFill/>
        </p:spPr>
        <p:txBody>
          <a:bodyPr wrap="none" rtlCol="0">
            <a:spAutoFit/>
          </a:bodyPr>
          <a:lstStyle/>
          <a:p>
            <a:r>
              <a:rPr lang="fr-FR" sz="1500" dirty="0">
                <a:latin typeface="Raleway" panose="020B0604020202020204" charset="0"/>
              </a:rPr>
              <a:t>Out of </a:t>
            </a:r>
            <a:r>
              <a:rPr lang="fr-FR" sz="1500" dirty="0" err="1">
                <a:latin typeface="Raleway" panose="020B0604020202020204" charset="0"/>
              </a:rPr>
              <a:t>gas</a:t>
            </a:r>
            <a:r>
              <a:rPr lang="fr-FR" sz="1500" dirty="0">
                <a:latin typeface="Raleway" panose="020B0604020202020204" charset="0"/>
              </a:rPr>
              <a:t> !</a:t>
            </a:r>
          </a:p>
          <a:p>
            <a:r>
              <a:rPr lang="fr-FR" sz="1500" dirty="0" err="1">
                <a:latin typeface="Raleway" panose="020B0604020202020204" charset="0"/>
              </a:rPr>
              <a:t>Revert</a:t>
            </a:r>
            <a:r>
              <a:rPr lang="fr-FR" sz="1500" dirty="0">
                <a:latin typeface="Raleway" panose="020B0604020202020204" charset="0"/>
              </a:rPr>
              <a:t> !</a:t>
            </a:r>
          </a:p>
        </p:txBody>
      </p:sp>
      <p:sp>
        <p:nvSpPr>
          <p:cNvPr id="16" name="ZoneTexte 15">
            <a:extLst>
              <a:ext uri="{FF2B5EF4-FFF2-40B4-BE49-F238E27FC236}">
                <a16:creationId xmlns:a16="http://schemas.microsoft.com/office/drawing/2014/main" id="{49481A16-9794-4150-A40C-25A4DD5B1227}"/>
              </a:ext>
            </a:extLst>
          </p:cNvPr>
          <p:cNvSpPr txBox="1"/>
          <p:nvPr/>
        </p:nvSpPr>
        <p:spPr>
          <a:xfrm>
            <a:off x="4572000" y="457767"/>
            <a:ext cx="2105063" cy="369332"/>
          </a:xfrm>
          <a:prstGeom prst="rect">
            <a:avLst/>
          </a:prstGeom>
          <a:noFill/>
        </p:spPr>
        <p:txBody>
          <a:bodyPr wrap="none" rtlCol="0">
            <a:spAutoFit/>
          </a:bodyPr>
          <a:lstStyle/>
          <a:p>
            <a:r>
              <a:rPr lang="fr-FR" sz="1800" dirty="0">
                <a:latin typeface="Raleway" panose="020B0604020202020204" charset="0"/>
              </a:rPr>
              <a:t>Lecture / Ecriture</a:t>
            </a:r>
            <a:endParaRPr lang="fr-FR" sz="1800" b="1" dirty="0">
              <a:latin typeface="Raleway" panose="020B0604020202020204" charset="0"/>
            </a:endParaRPr>
          </a:p>
        </p:txBody>
      </p:sp>
      <p:sp>
        <p:nvSpPr>
          <p:cNvPr id="17" name="ZoneTexte 16">
            <a:extLst>
              <a:ext uri="{FF2B5EF4-FFF2-40B4-BE49-F238E27FC236}">
                <a16:creationId xmlns:a16="http://schemas.microsoft.com/office/drawing/2014/main" id="{B9813ABA-79A5-4C27-82A1-BCB8747AD05E}"/>
              </a:ext>
            </a:extLst>
          </p:cNvPr>
          <p:cNvSpPr txBox="1"/>
          <p:nvPr/>
        </p:nvSpPr>
        <p:spPr>
          <a:xfrm>
            <a:off x="4572000" y="2509172"/>
            <a:ext cx="3267241" cy="369332"/>
          </a:xfrm>
          <a:prstGeom prst="rect">
            <a:avLst/>
          </a:prstGeom>
          <a:noFill/>
        </p:spPr>
        <p:txBody>
          <a:bodyPr wrap="none" rtlCol="0">
            <a:spAutoFit/>
          </a:bodyPr>
          <a:lstStyle/>
          <a:p>
            <a:r>
              <a:rPr lang="fr-FR" sz="1800" dirty="0">
                <a:latin typeface="Raleway" panose="020B0604020202020204" charset="0"/>
              </a:rPr>
              <a:t>Consommation additionnelle</a:t>
            </a:r>
          </a:p>
        </p:txBody>
      </p:sp>
      <p:sp>
        <p:nvSpPr>
          <p:cNvPr id="18" name="ZoneTexte 17">
            <a:extLst>
              <a:ext uri="{FF2B5EF4-FFF2-40B4-BE49-F238E27FC236}">
                <a16:creationId xmlns:a16="http://schemas.microsoft.com/office/drawing/2014/main" id="{5E1A7F07-847B-496D-9BD8-610762CCC888}"/>
              </a:ext>
            </a:extLst>
          </p:cNvPr>
          <p:cNvSpPr txBox="1"/>
          <p:nvPr/>
        </p:nvSpPr>
        <p:spPr>
          <a:xfrm>
            <a:off x="4862182" y="1549646"/>
            <a:ext cx="3583032" cy="323165"/>
          </a:xfrm>
          <a:prstGeom prst="rect">
            <a:avLst/>
          </a:prstGeom>
          <a:noFill/>
        </p:spPr>
        <p:txBody>
          <a:bodyPr wrap="none" rtlCol="0">
            <a:spAutoFit/>
          </a:bodyPr>
          <a:lstStyle/>
          <a:p>
            <a:r>
              <a:rPr lang="fr-FR" sz="1500" dirty="0">
                <a:solidFill>
                  <a:schemeClr val="tx1"/>
                </a:solidFill>
                <a:latin typeface="Raleway" panose="020B0604020202020204" charset="0"/>
              </a:rPr>
              <a:t>Déployer un contrat est </a:t>
            </a:r>
            <a:r>
              <a:rPr lang="fr-FR" sz="1500" b="1" dirty="0">
                <a:solidFill>
                  <a:schemeClr val="tx1"/>
                </a:solidFill>
                <a:latin typeface="Raleway" panose="020B0604020202020204" charset="0"/>
              </a:rPr>
              <a:t>payant</a:t>
            </a:r>
            <a:r>
              <a:rPr lang="fr-FR" sz="1500" dirty="0">
                <a:solidFill>
                  <a:schemeClr val="tx1"/>
                </a:solidFill>
                <a:latin typeface="Raleway" panose="020B0604020202020204" charset="0"/>
              </a:rPr>
              <a:t> </a:t>
            </a:r>
            <a:r>
              <a:rPr lang="fr-FR" sz="1500" dirty="0">
                <a:latin typeface="Raleway" panose="020B0604020202020204" charset="0"/>
              </a:rPr>
              <a:t>(</a:t>
            </a:r>
            <a:r>
              <a:rPr lang="fr-FR" sz="1500" dirty="0" err="1">
                <a:latin typeface="Raleway" panose="020B0604020202020204" charset="0"/>
              </a:rPr>
              <a:t>fees</a:t>
            </a:r>
            <a:r>
              <a:rPr lang="fr-FR" sz="1500" dirty="0">
                <a:latin typeface="Raleway" panose="020B0604020202020204" charset="0"/>
              </a:rPr>
              <a:t>)</a:t>
            </a:r>
          </a:p>
        </p:txBody>
      </p:sp>
      <p:sp>
        <p:nvSpPr>
          <p:cNvPr id="19" name="ZoneTexte 18">
            <a:extLst>
              <a:ext uri="{FF2B5EF4-FFF2-40B4-BE49-F238E27FC236}">
                <a16:creationId xmlns:a16="http://schemas.microsoft.com/office/drawing/2014/main" id="{B0DF242C-EB43-44BC-AFE6-FF05C6E91EFA}"/>
              </a:ext>
            </a:extLst>
          </p:cNvPr>
          <p:cNvSpPr txBox="1"/>
          <p:nvPr/>
        </p:nvSpPr>
        <p:spPr>
          <a:xfrm>
            <a:off x="4862182" y="1872811"/>
            <a:ext cx="3855543" cy="323165"/>
          </a:xfrm>
          <a:prstGeom prst="rect">
            <a:avLst/>
          </a:prstGeom>
          <a:noFill/>
        </p:spPr>
        <p:txBody>
          <a:bodyPr wrap="none" rtlCol="0">
            <a:spAutoFit/>
          </a:bodyPr>
          <a:lstStyle/>
          <a:p>
            <a:r>
              <a:rPr lang="fr-FR" sz="1500" dirty="0">
                <a:solidFill>
                  <a:schemeClr val="tx1"/>
                </a:solidFill>
                <a:latin typeface="Raleway" panose="020B0604020202020204" charset="0"/>
              </a:rPr>
              <a:t>Un contrat est immutable quand déployé</a:t>
            </a:r>
            <a:endParaRPr lang="fr-FR" sz="1500" dirty="0">
              <a:latin typeface="Raleway" panose="020B0604020202020204" charset="0"/>
            </a:endParaRPr>
          </a:p>
        </p:txBody>
      </p:sp>
      <p:sp>
        <p:nvSpPr>
          <p:cNvPr id="20" name="ZoneTexte 19">
            <a:extLst>
              <a:ext uri="{FF2B5EF4-FFF2-40B4-BE49-F238E27FC236}">
                <a16:creationId xmlns:a16="http://schemas.microsoft.com/office/drawing/2014/main" id="{6DA92821-CB91-47CA-A290-D29E5324C013}"/>
              </a:ext>
            </a:extLst>
          </p:cNvPr>
          <p:cNvSpPr txBox="1"/>
          <p:nvPr/>
        </p:nvSpPr>
        <p:spPr>
          <a:xfrm>
            <a:off x="5188553" y="2147995"/>
            <a:ext cx="3403496" cy="323165"/>
          </a:xfrm>
          <a:prstGeom prst="rect">
            <a:avLst/>
          </a:prstGeom>
          <a:noFill/>
        </p:spPr>
        <p:txBody>
          <a:bodyPr wrap="none" rtlCol="0">
            <a:spAutoFit/>
          </a:bodyPr>
          <a:lstStyle/>
          <a:p>
            <a:r>
              <a:rPr lang="fr-FR" sz="1500" dirty="0">
                <a:latin typeface="Raleway" panose="020B0604020202020204" charset="0"/>
              </a:rPr>
              <a:t>… mais a le droit de s’auto-détruire !</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animBg="1"/>
      <p:bldP spid="14"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Les </a:t>
            </a:r>
            <a:r>
              <a:rPr lang="fr-FR" dirty="0" err="1"/>
              <a:t>tokens</a:t>
            </a:r>
            <a:endParaRPr dirty="0"/>
          </a:p>
        </p:txBody>
      </p:sp>
      <p:sp>
        <p:nvSpPr>
          <p:cNvPr id="5" name="Shape 88">
            <a:extLst>
              <a:ext uri="{FF2B5EF4-FFF2-40B4-BE49-F238E27FC236}">
                <a16:creationId xmlns:a16="http://schemas.microsoft.com/office/drawing/2014/main" id="{5977E882-10E3-46F3-8C73-530D6FD49ACA}"/>
              </a:ext>
            </a:extLst>
          </p:cNvPr>
          <p:cNvSpPr txBox="1">
            <a:spLocks/>
          </p:cNvSpPr>
          <p:nvPr/>
        </p:nvSpPr>
        <p:spPr>
          <a:xfrm>
            <a:off x="449000" y="33055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ERC-20 </a:t>
            </a:r>
            <a:r>
              <a:rPr lang="fr-FR" sz="2400" dirty="0" err="1">
                <a:solidFill>
                  <a:schemeClr val="tx1">
                    <a:lumMod val="95000"/>
                    <a:lumOff val="5000"/>
                  </a:schemeClr>
                </a:solidFill>
              </a:rPr>
              <a:t>friendly</a:t>
            </a:r>
            <a:r>
              <a:rPr lang="fr-FR" sz="2400" dirty="0">
                <a:solidFill>
                  <a:schemeClr val="tx1">
                    <a:lumMod val="95000"/>
                    <a:lumOff val="5000"/>
                  </a:schemeClr>
                </a:solidFill>
              </a:rPr>
              <a:t> (un standard, mais pas le seul !)</a:t>
            </a:r>
          </a:p>
          <a:p>
            <a:endParaRPr lang="fr-FR" sz="2400" dirty="0">
              <a:solidFill>
                <a:schemeClr val="tx1">
                  <a:lumMod val="95000"/>
                  <a:lumOff val="5000"/>
                </a:schemeClr>
              </a:solidFill>
            </a:endParaRPr>
          </a:p>
        </p:txBody>
      </p:sp>
      <p:sp>
        <p:nvSpPr>
          <p:cNvPr id="7" name="Shape 88">
            <a:extLst>
              <a:ext uri="{FF2B5EF4-FFF2-40B4-BE49-F238E27FC236}">
                <a16:creationId xmlns:a16="http://schemas.microsoft.com/office/drawing/2014/main" id="{20AAD2EE-5C69-40B5-AD2D-E5D019B6B12E}"/>
              </a:ext>
            </a:extLst>
          </p:cNvPr>
          <p:cNvSpPr txBox="1">
            <a:spLocks/>
          </p:cNvSpPr>
          <p:nvPr/>
        </p:nvSpPr>
        <p:spPr>
          <a:xfrm>
            <a:off x="449000" y="1197202"/>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 sont des smart </a:t>
            </a:r>
            <a:r>
              <a:rPr lang="fr-FR" sz="2400" dirty="0" err="1">
                <a:solidFill>
                  <a:schemeClr val="tx1">
                    <a:lumMod val="95000"/>
                    <a:lumOff val="5000"/>
                  </a:schemeClr>
                </a:solidFill>
              </a:rPr>
              <a:t>contracts</a:t>
            </a:r>
            <a:r>
              <a:rPr lang="fr-FR" sz="2400" dirty="0">
                <a:solidFill>
                  <a:schemeClr val="tx1">
                    <a:lumMod val="95000"/>
                    <a:lumOff val="5000"/>
                  </a:schemeClr>
                </a:solidFill>
              </a:rPr>
              <a:t> !</a:t>
            </a:r>
          </a:p>
        </p:txBody>
      </p:sp>
      <p:sp>
        <p:nvSpPr>
          <p:cNvPr id="8" name="Shape 88">
            <a:extLst>
              <a:ext uri="{FF2B5EF4-FFF2-40B4-BE49-F238E27FC236}">
                <a16:creationId xmlns:a16="http://schemas.microsoft.com/office/drawing/2014/main" id="{78BEF6D3-D241-4712-A50C-557C7EE1B82B}"/>
              </a:ext>
            </a:extLst>
          </p:cNvPr>
          <p:cNvSpPr txBox="1">
            <a:spLocks/>
          </p:cNvSpPr>
          <p:nvPr/>
        </p:nvSpPr>
        <p:spPr>
          <a:xfrm>
            <a:off x="449000" y="28036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Facile à construire </a:t>
            </a:r>
          </a:p>
        </p:txBody>
      </p:sp>
      <p:sp>
        <p:nvSpPr>
          <p:cNvPr id="9" name="Shape 88">
            <a:extLst>
              <a:ext uri="{FF2B5EF4-FFF2-40B4-BE49-F238E27FC236}">
                <a16:creationId xmlns:a16="http://schemas.microsoft.com/office/drawing/2014/main" id="{99CE58A4-76AA-423E-BEBA-64BCAFBBEA08}"/>
              </a:ext>
            </a:extLst>
          </p:cNvPr>
          <p:cNvSpPr txBox="1">
            <a:spLocks/>
          </p:cNvSpPr>
          <p:nvPr/>
        </p:nvSpPr>
        <p:spPr>
          <a:xfrm>
            <a:off x="449000" y="200839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 cohabitent au sein d’une même blockchain</a:t>
            </a:r>
          </a:p>
        </p:txBody>
      </p:sp>
      <p:sp>
        <p:nvSpPr>
          <p:cNvPr id="12" name="Shape 88">
            <a:extLst>
              <a:ext uri="{FF2B5EF4-FFF2-40B4-BE49-F238E27FC236}">
                <a16:creationId xmlns:a16="http://schemas.microsoft.com/office/drawing/2014/main" id="{88912162-36CF-4E19-8F1F-A21E1B9089DA}"/>
              </a:ext>
            </a:extLst>
          </p:cNvPr>
          <p:cNvSpPr txBox="1">
            <a:spLocks/>
          </p:cNvSpPr>
          <p:nvPr/>
        </p:nvSpPr>
        <p:spPr>
          <a:xfrm>
            <a:off x="449000" y="1602800"/>
            <a:ext cx="86950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rgbClr val="FF0000"/>
                </a:solidFill>
              </a:rPr>
              <a:t>… sont des actifs fongibles (et pas forcément financiers !!)</a:t>
            </a:r>
          </a:p>
        </p:txBody>
      </p:sp>
    </p:spTree>
    <p:extLst>
      <p:ext uri="{BB962C8B-B14F-4D97-AF65-F5344CB8AC3E}">
        <p14:creationId xmlns:p14="http://schemas.microsoft.com/office/powerpoint/2010/main" val="1533040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p:nvPr/>
        </p:nvSpPr>
        <p:spPr>
          <a:xfrm>
            <a:off x="6456123" y="1041454"/>
            <a:ext cx="446400" cy="5097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7" name="Shape 207"/>
          <p:cNvSpPr/>
          <p:nvPr/>
        </p:nvSpPr>
        <p:spPr>
          <a:xfrm>
            <a:off x="4867702" y="2871802"/>
            <a:ext cx="446400" cy="5097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Shape 208"/>
          <p:cNvSpPr/>
          <p:nvPr/>
        </p:nvSpPr>
        <p:spPr>
          <a:xfrm>
            <a:off x="1905818" y="2871802"/>
            <a:ext cx="446400" cy="5097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Shape 209"/>
          <p:cNvSpPr/>
          <p:nvPr/>
        </p:nvSpPr>
        <p:spPr>
          <a:xfrm>
            <a:off x="3002420" y="1041454"/>
            <a:ext cx="446400" cy="5097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Shape 210"/>
          <p:cNvSpPr/>
          <p:nvPr/>
        </p:nvSpPr>
        <p:spPr>
          <a:xfrm>
            <a:off x="471418" y="1041454"/>
            <a:ext cx="446400" cy="509700"/>
          </a:xfrm>
          <a:prstGeom prst="rtTriangl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1" name="Shape 211"/>
          <p:cNvSpPr txBox="1">
            <a:spLocks noGrp="1"/>
          </p:cNvSpPr>
          <p:nvPr>
            <p:ph type="title"/>
          </p:nvPr>
        </p:nvSpPr>
        <p:spPr>
          <a:xfrm>
            <a:off x="334962" y="220566"/>
            <a:ext cx="8480400" cy="5163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accent1"/>
              </a:buClr>
              <a:buSzPts val="3150"/>
              <a:buFont typeface="Raleway ExtraBold"/>
              <a:buNone/>
            </a:pPr>
            <a:r>
              <a:rPr lang="fr" sz="3150" b="0" i="1" u="none" strike="noStrike" cap="none">
                <a:solidFill>
                  <a:schemeClr val="accent2"/>
                </a:solidFill>
                <a:latin typeface="Raleway ExtraBold"/>
                <a:ea typeface="Raleway ExtraBold"/>
                <a:cs typeface="Raleway ExtraBold"/>
                <a:sym typeface="Raleway ExtraBold"/>
              </a:rPr>
              <a:t>Parmi nos clients</a:t>
            </a:r>
            <a:endParaRPr sz="3150" b="0" i="1" u="none" strike="noStrike" cap="none">
              <a:solidFill>
                <a:schemeClr val="accent2"/>
              </a:solidFill>
              <a:latin typeface="Raleway ExtraBold"/>
              <a:ea typeface="Raleway ExtraBold"/>
              <a:cs typeface="Raleway ExtraBold"/>
              <a:sym typeface="Raleway ExtraBold"/>
            </a:endParaRPr>
          </a:p>
        </p:txBody>
      </p:sp>
      <p:pic>
        <p:nvPicPr>
          <p:cNvPr id="212" name="Shape 212" descr="Résultat de recherche d'images pour &quot;happn&quot;"/>
          <p:cNvPicPr preferRelativeResize="0"/>
          <p:nvPr/>
        </p:nvPicPr>
        <p:blipFill rotWithShape="1">
          <a:blip r:embed="rId3">
            <a:alphaModFix/>
          </a:blip>
          <a:srcRect/>
          <a:stretch/>
        </p:blipFill>
        <p:spPr>
          <a:xfrm>
            <a:off x="14344570" y="4812256"/>
            <a:ext cx="106133" cy="45719"/>
          </a:xfrm>
          <a:prstGeom prst="rect">
            <a:avLst/>
          </a:prstGeom>
          <a:noFill/>
          <a:ln>
            <a:noFill/>
          </a:ln>
        </p:spPr>
      </p:pic>
      <p:cxnSp>
        <p:nvCxnSpPr>
          <p:cNvPr id="213" name="Shape 213"/>
          <p:cNvCxnSpPr/>
          <p:nvPr/>
        </p:nvCxnSpPr>
        <p:spPr>
          <a:xfrm>
            <a:off x="114740" y="4417710"/>
            <a:ext cx="421800" cy="0"/>
          </a:xfrm>
          <a:prstGeom prst="straightConnector1">
            <a:avLst/>
          </a:prstGeom>
          <a:noFill/>
          <a:ln w="25400" cap="flat" cmpd="sng">
            <a:solidFill>
              <a:schemeClr val="accent2"/>
            </a:solidFill>
            <a:prstDash val="dot"/>
            <a:round/>
            <a:headEnd type="none" w="sm" len="sm"/>
            <a:tailEnd type="triangle" w="med" len="med"/>
          </a:ln>
        </p:spPr>
      </p:cxnSp>
      <p:sp>
        <p:nvSpPr>
          <p:cNvPr id="214" name="Shape 214"/>
          <p:cNvSpPr txBox="1"/>
          <p:nvPr/>
        </p:nvSpPr>
        <p:spPr>
          <a:xfrm>
            <a:off x="536614" y="4273562"/>
            <a:ext cx="173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sz="1000" u="sng">
                <a:solidFill>
                  <a:schemeClr val="hlink"/>
                </a:solidFill>
                <a:latin typeface="Raleway Light"/>
                <a:ea typeface="Raleway Light"/>
                <a:cs typeface="Raleway Light"/>
                <a:sym typeface="Raleway Light"/>
                <a:hlinkClick r:id="rId4"/>
              </a:rPr>
              <a:t>Découvrez nos cas clients</a:t>
            </a:r>
            <a:endParaRPr sz="1000">
              <a:solidFill>
                <a:schemeClr val="dk1"/>
              </a:solidFill>
              <a:latin typeface="Raleway Light"/>
              <a:ea typeface="Raleway Light"/>
              <a:cs typeface="Raleway Light"/>
              <a:sym typeface="Raleway Light"/>
            </a:endParaRPr>
          </a:p>
        </p:txBody>
      </p:sp>
      <p:sp>
        <p:nvSpPr>
          <p:cNvPr id="215" name="Shape 215"/>
          <p:cNvSpPr txBox="1"/>
          <p:nvPr/>
        </p:nvSpPr>
        <p:spPr>
          <a:xfrm>
            <a:off x="504066" y="1181783"/>
            <a:ext cx="839400" cy="3693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fr" sz="1800">
                <a:solidFill>
                  <a:schemeClr val="dk1"/>
                </a:solidFill>
                <a:latin typeface="Raleway ExtraBold"/>
                <a:ea typeface="Raleway ExtraBold"/>
                <a:cs typeface="Raleway ExtraBold"/>
                <a:sym typeface="Raleway ExtraBold"/>
              </a:rPr>
              <a:t>MÉDIA</a:t>
            </a:r>
            <a:endParaRPr sz="1800">
              <a:solidFill>
                <a:schemeClr val="dk1"/>
              </a:solidFill>
              <a:latin typeface="Raleway ExtraBold"/>
              <a:ea typeface="Raleway ExtraBold"/>
              <a:cs typeface="Raleway ExtraBold"/>
              <a:sym typeface="Raleway ExtraBold"/>
            </a:endParaRPr>
          </a:p>
        </p:txBody>
      </p:sp>
      <p:sp>
        <p:nvSpPr>
          <p:cNvPr id="216" name="Shape 216"/>
          <p:cNvSpPr txBox="1"/>
          <p:nvPr/>
        </p:nvSpPr>
        <p:spPr>
          <a:xfrm>
            <a:off x="3091442" y="957181"/>
            <a:ext cx="1781700" cy="6462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fr" sz="1800">
                <a:solidFill>
                  <a:schemeClr val="dk1"/>
                </a:solidFill>
                <a:latin typeface="Raleway ExtraBold"/>
                <a:ea typeface="Raleway ExtraBold"/>
                <a:cs typeface="Raleway ExtraBold"/>
                <a:sym typeface="Raleway ExtraBold"/>
              </a:rPr>
              <a:t>SERVICES </a:t>
            </a:r>
            <a:r>
              <a:rPr lang="fr" sz="1800">
                <a:solidFill>
                  <a:schemeClr val="dk1"/>
                </a:solidFill>
                <a:latin typeface="Raleway Light"/>
                <a:ea typeface="Raleway Light"/>
                <a:cs typeface="Raleway Light"/>
                <a:sym typeface="Raleway Light"/>
              </a:rPr>
              <a:t>&amp;</a:t>
            </a:r>
            <a:r>
              <a:rPr lang="fr" sz="1800">
                <a:solidFill>
                  <a:schemeClr val="dk1"/>
                </a:solidFill>
                <a:latin typeface="Raleway ExtraBold"/>
                <a:ea typeface="Raleway ExtraBold"/>
                <a:cs typeface="Raleway ExtraBold"/>
                <a:sym typeface="Raleway ExtraBold"/>
              </a:rPr>
              <a:t> INDUSTRIE</a:t>
            </a:r>
            <a:endParaRPr sz="1800">
              <a:solidFill>
                <a:schemeClr val="dk1"/>
              </a:solidFill>
              <a:latin typeface="Raleway ExtraBold"/>
              <a:ea typeface="Raleway ExtraBold"/>
              <a:cs typeface="Raleway ExtraBold"/>
              <a:sym typeface="Raleway ExtraBold"/>
            </a:endParaRPr>
          </a:p>
        </p:txBody>
      </p:sp>
      <p:sp>
        <p:nvSpPr>
          <p:cNvPr id="217" name="Shape 217"/>
          <p:cNvSpPr txBox="1"/>
          <p:nvPr/>
        </p:nvSpPr>
        <p:spPr>
          <a:xfrm>
            <a:off x="6514528" y="957181"/>
            <a:ext cx="19542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fr" sz="1800">
                <a:solidFill>
                  <a:schemeClr val="dk1"/>
                </a:solidFill>
                <a:latin typeface="Raleway ExtraBold"/>
                <a:ea typeface="Raleway ExtraBold"/>
                <a:cs typeface="Raleway ExtraBold"/>
                <a:sym typeface="Raleway ExtraBold"/>
              </a:rPr>
              <a:t>VOYAGE </a:t>
            </a:r>
            <a:r>
              <a:rPr lang="fr" sz="1800">
                <a:solidFill>
                  <a:schemeClr val="dk1"/>
                </a:solidFill>
                <a:latin typeface="Raleway Light"/>
                <a:ea typeface="Raleway Light"/>
                <a:cs typeface="Raleway Light"/>
                <a:sym typeface="Raleway Light"/>
              </a:rPr>
              <a:t>&amp;</a:t>
            </a:r>
            <a:r>
              <a:rPr lang="fr" sz="1800">
                <a:solidFill>
                  <a:schemeClr val="dk1"/>
                </a:solidFill>
                <a:latin typeface="Raleway ExtraBold"/>
                <a:ea typeface="Raleway ExtraBold"/>
                <a:cs typeface="Raleway ExtraBold"/>
                <a:sym typeface="Raleway ExtraBold"/>
              </a:rPr>
              <a:t> TRANSPORT</a:t>
            </a:r>
            <a:endParaRPr sz="1800">
              <a:solidFill>
                <a:schemeClr val="dk1"/>
              </a:solidFill>
              <a:latin typeface="Raleway ExtraBold"/>
              <a:ea typeface="Raleway ExtraBold"/>
              <a:cs typeface="Raleway ExtraBold"/>
              <a:sym typeface="Raleway ExtraBold"/>
            </a:endParaRPr>
          </a:p>
        </p:txBody>
      </p:sp>
      <p:sp>
        <p:nvSpPr>
          <p:cNvPr id="218" name="Shape 218"/>
          <p:cNvSpPr txBox="1"/>
          <p:nvPr/>
        </p:nvSpPr>
        <p:spPr>
          <a:xfrm>
            <a:off x="4930457" y="2779958"/>
            <a:ext cx="2784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fr" sz="1800">
                <a:solidFill>
                  <a:schemeClr val="dk1"/>
                </a:solidFill>
                <a:latin typeface="Raleway ExtraBold"/>
                <a:ea typeface="Raleway ExtraBold"/>
                <a:cs typeface="Raleway ExtraBold"/>
                <a:sym typeface="Raleway ExtraBold"/>
              </a:rPr>
              <a:t>BANQUE </a:t>
            </a:r>
            <a:r>
              <a:rPr lang="fr" sz="1800">
                <a:solidFill>
                  <a:schemeClr val="dk1"/>
                </a:solidFill>
                <a:latin typeface="Raleway Light"/>
                <a:ea typeface="Raleway Light"/>
                <a:cs typeface="Raleway Light"/>
                <a:sym typeface="Raleway Light"/>
              </a:rPr>
              <a:t>/</a:t>
            </a:r>
            <a:r>
              <a:rPr lang="fr" sz="1800">
                <a:solidFill>
                  <a:schemeClr val="dk1"/>
                </a:solidFill>
                <a:latin typeface="Raleway ExtraBold"/>
                <a:ea typeface="Raleway ExtraBold"/>
                <a:cs typeface="Raleway ExtraBold"/>
                <a:sym typeface="Raleway ExtraBold"/>
              </a:rPr>
              <a:t> FINANCE </a:t>
            </a:r>
            <a:r>
              <a:rPr lang="fr" sz="1800">
                <a:solidFill>
                  <a:schemeClr val="dk1"/>
                </a:solidFill>
                <a:latin typeface="Raleway Light"/>
                <a:ea typeface="Raleway Light"/>
                <a:cs typeface="Raleway Light"/>
                <a:sym typeface="Raleway Light"/>
              </a:rPr>
              <a:t>/</a:t>
            </a:r>
            <a:r>
              <a:rPr lang="fr" sz="1800">
                <a:solidFill>
                  <a:schemeClr val="dk1"/>
                </a:solidFill>
                <a:latin typeface="Raleway ExtraBold"/>
                <a:ea typeface="Raleway ExtraBold"/>
                <a:cs typeface="Raleway ExtraBold"/>
                <a:sym typeface="Raleway ExtraBold"/>
              </a:rPr>
              <a:t>  ASSURANCE</a:t>
            </a:r>
            <a:endParaRPr sz="1800">
              <a:solidFill>
                <a:schemeClr val="dk1"/>
              </a:solidFill>
              <a:latin typeface="Raleway ExtraBold"/>
              <a:ea typeface="Raleway ExtraBold"/>
              <a:cs typeface="Raleway ExtraBold"/>
              <a:sym typeface="Raleway ExtraBold"/>
            </a:endParaRPr>
          </a:p>
        </p:txBody>
      </p:sp>
      <p:sp>
        <p:nvSpPr>
          <p:cNvPr id="219" name="Shape 219"/>
          <p:cNvSpPr txBox="1"/>
          <p:nvPr/>
        </p:nvSpPr>
        <p:spPr>
          <a:xfrm>
            <a:off x="1971014" y="2806854"/>
            <a:ext cx="1920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fr" sz="1800">
                <a:solidFill>
                  <a:schemeClr val="dk1"/>
                </a:solidFill>
                <a:latin typeface="Raleway ExtraBold"/>
                <a:ea typeface="Raleway ExtraBold"/>
                <a:cs typeface="Raleway ExtraBold"/>
                <a:sym typeface="Raleway ExtraBold"/>
              </a:rPr>
              <a:t>WEB </a:t>
            </a:r>
            <a:r>
              <a:rPr lang="fr" sz="1800">
                <a:solidFill>
                  <a:schemeClr val="dk1"/>
                </a:solidFill>
                <a:latin typeface="Raleway Light"/>
                <a:ea typeface="Raleway Light"/>
                <a:cs typeface="Raleway Light"/>
                <a:sym typeface="Raleway Light"/>
              </a:rPr>
              <a:t>&amp;</a:t>
            </a:r>
            <a:r>
              <a:rPr lang="fr" sz="1800">
                <a:solidFill>
                  <a:schemeClr val="dk1"/>
                </a:solidFill>
                <a:latin typeface="Raleway ExtraBold"/>
                <a:ea typeface="Raleway ExtraBold"/>
                <a:cs typeface="Raleway ExtraBold"/>
                <a:sym typeface="Raleway ExtraBold"/>
              </a:rPr>
              <a:t> </a:t>
            </a:r>
            <a:endParaRPr/>
          </a:p>
          <a:p>
            <a:pPr marL="0" marR="0" lvl="0" indent="0" algn="l" rtl="0">
              <a:spcBef>
                <a:spcPts val="0"/>
              </a:spcBef>
              <a:spcAft>
                <a:spcPts val="0"/>
              </a:spcAft>
              <a:buNone/>
            </a:pPr>
            <a:r>
              <a:rPr lang="fr" sz="1800">
                <a:solidFill>
                  <a:schemeClr val="dk1"/>
                </a:solidFill>
                <a:latin typeface="Raleway ExtraBold"/>
                <a:ea typeface="Raleway ExtraBold"/>
                <a:cs typeface="Raleway ExtraBold"/>
                <a:sym typeface="Raleway ExtraBold"/>
              </a:rPr>
              <a:t>E-COMMERCE</a:t>
            </a:r>
            <a:endParaRPr sz="1800">
              <a:solidFill>
                <a:schemeClr val="dk1"/>
              </a:solidFill>
              <a:latin typeface="Raleway ExtraBold"/>
              <a:ea typeface="Raleway ExtraBold"/>
              <a:cs typeface="Raleway ExtraBold"/>
              <a:sym typeface="Raleway ExtraBold"/>
            </a:endParaRPr>
          </a:p>
        </p:txBody>
      </p:sp>
      <p:sp>
        <p:nvSpPr>
          <p:cNvPr id="220" name="Shape 220"/>
          <p:cNvSpPr txBox="1"/>
          <p:nvPr/>
        </p:nvSpPr>
        <p:spPr>
          <a:xfrm>
            <a:off x="471418" y="1735782"/>
            <a:ext cx="1665300" cy="7386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Radio France</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Arte</a:t>
            </a:r>
            <a:endParaRPr sz="1400">
              <a:solidFill>
                <a:schemeClr val="lt1"/>
              </a:solidFill>
              <a:latin typeface="Raleway Medium"/>
              <a:ea typeface="Raleway Medium"/>
              <a:cs typeface="Raleway Medium"/>
              <a:sym typeface="Raleway Medium"/>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Canal +</a:t>
            </a:r>
            <a:endParaRPr/>
          </a:p>
        </p:txBody>
      </p:sp>
      <p:sp>
        <p:nvSpPr>
          <p:cNvPr id="221" name="Shape 221"/>
          <p:cNvSpPr txBox="1"/>
          <p:nvPr/>
        </p:nvSpPr>
        <p:spPr>
          <a:xfrm>
            <a:off x="3002420" y="1735782"/>
            <a:ext cx="1665300" cy="7386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Accord Hotels</a:t>
            </a:r>
            <a:endParaRPr sz="1400">
              <a:solidFill>
                <a:schemeClr val="lt1"/>
              </a:solidFill>
              <a:latin typeface="Raleway Medium"/>
              <a:ea typeface="Raleway Medium"/>
              <a:cs typeface="Raleway Medium"/>
              <a:sym typeface="Raleway Medium"/>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Bio C Bon</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FFT</a:t>
            </a:r>
            <a:endParaRPr/>
          </a:p>
        </p:txBody>
      </p:sp>
      <p:sp>
        <p:nvSpPr>
          <p:cNvPr id="222" name="Shape 222"/>
          <p:cNvSpPr txBox="1"/>
          <p:nvPr/>
        </p:nvSpPr>
        <p:spPr>
          <a:xfrm>
            <a:off x="6456123" y="1735782"/>
            <a:ext cx="2064300" cy="5232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VSC Technologies</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TUI</a:t>
            </a:r>
            <a:endParaRPr/>
          </a:p>
        </p:txBody>
      </p:sp>
      <p:sp>
        <p:nvSpPr>
          <p:cNvPr id="223" name="Shape 223"/>
          <p:cNvSpPr txBox="1"/>
          <p:nvPr/>
        </p:nvSpPr>
        <p:spPr>
          <a:xfrm>
            <a:off x="1905818" y="3473925"/>
            <a:ext cx="1665300" cy="7386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FNAC</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Vente Privée</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Se Loger</a:t>
            </a:r>
            <a:endParaRPr sz="1400">
              <a:solidFill>
                <a:schemeClr val="lt1"/>
              </a:solidFill>
              <a:latin typeface="Raleway Medium"/>
              <a:ea typeface="Raleway Medium"/>
              <a:cs typeface="Raleway Medium"/>
              <a:sym typeface="Raleway Medium"/>
            </a:endParaRPr>
          </a:p>
        </p:txBody>
      </p:sp>
      <p:sp>
        <p:nvSpPr>
          <p:cNvPr id="224" name="Shape 224"/>
          <p:cNvSpPr txBox="1"/>
          <p:nvPr/>
        </p:nvSpPr>
        <p:spPr>
          <a:xfrm>
            <a:off x="4867702" y="3463617"/>
            <a:ext cx="1900500" cy="7386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Amundi</a:t>
            </a:r>
            <a:endParaRPr sz="1400">
              <a:solidFill>
                <a:schemeClr val="lt1"/>
              </a:solidFill>
              <a:latin typeface="Raleway Medium"/>
              <a:ea typeface="Raleway Medium"/>
              <a:cs typeface="Raleway Medium"/>
              <a:sym typeface="Raleway Medium"/>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Banque de France</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BNP Paribas</a:t>
            </a:r>
            <a:endParaRPr/>
          </a:p>
        </p:txBody>
      </p:sp>
      <p:sp>
        <p:nvSpPr>
          <p:cNvPr id="225" name="Shape 225"/>
          <p:cNvSpPr txBox="1"/>
          <p:nvPr/>
        </p:nvSpPr>
        <p:spPr>
          <a:xfrm>
            <a:off x="6932665" y="3463617"/>
            <a:ext cx="1748100" cy="7386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Société Générale</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 Younited Credit</a:t>
            </a:r>
            <a:endParaRPr sz="1400">
              <a:solidFill>
                <a:schemeClr val="lt1"/>
              </a:solidFill>
              <a:latin typeface="Raleway Medium"/>
              <a:ea typeface="Raleway Medium"/>
              <a:cs typeface="Raleway Medium"/>
              <a:sym typeface="Raleway Medium"/>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ING</a:t>
            </a:r>
            <a:endParaRPr sz="1400">
              <a:solidFill>
                <a:schemeClr val="lt1"/>
              </a:solidFill>
              <a:latin typeface="Raleway Medium"/>
              <a:ea typeface="Raleway Medium"/>
              <a:cs typeface="Raleway Medium"/>
              <a:sym typeface="Raleway Medium"/>
            </a:endParaRPr>
          </a:p>
        </p:txBody>
      </p:sp>
      <p:sp>
        <p:nvSpPr>
          <p:cNvPr id="226" name="Shape 226"/>
          <p:cNvSpPr txBox="1"/>
          <p:nvPr/>
        </p:nvSpPr>
        <p:spPr>
          <a:xfrm>
            <a:off x="4759501" y="1727032"/>
            <a:ext cx="976200" cy="738600"/>
          </a:xfrm>
          <a:prstGeom prst="rect">
            <a:avLst/>
          </a:prstGeom>
          <a:solidFill>
            <a:schemeClr val="accent2"/>
          </a:solidFill>
          <a:ln>
            <a:noFill/>
          </a:ln>
        </p:spPr>
        <p:txBody>
          <a:bodyPr spcFirstLastPara="1" wrap="square" lIns="91425" tIns="45700" rIns="91425" bIns="45700" anchor="t" anchorCtr="0">
            <a:noAutofit/>
          </a:bodyPr>
          <a:lstStyle/>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GRT Gaz</a:t>
            </a:r>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Happn</a:t>
            </a:r>
            <a:endParaRPr sz="1400">
              <a:solidFill>
                <a:schemeClr val="lt1"/>
              </a:solidFill>
              <a:latin typeface="Raleway Medium"/>
              <a:ea typeface="Raleway Medium"/>
              <a:cs typeface="Raleway Medium"/>
              <a:sym typeface="Raleway Medium"/>
            </a:endParaRPr>
          </a:p>
          <a:p>
            <a:pPr marL="35999" marR="0" lvl="0" indent="0" algn="l" rtl="0">
              <a:spcBef>
                <a:spcPts val="0"/>
              </a:spcBef>
              <a:spcAft>
                <a:spcPts val="0"/>
              </a:spcAft>
              <a:buNone/>
            </a:pPr>
            <a:r>
              <a:rPr lang="fr" sz="1400">
                <a:solidFill>
                  <a:schemeClr val="lt1"/>
                </a:solidFill>
                <a:latin typeface="Raleway Medium"/>
                <a:ea typeface="Raleway Medium"/>
                <a:cs typeface="Raleway Medium"/>
                <a:sym typeface="Raleway Medium"/>
              </a:rPr>
              <a:t>Renault</a:t>
            </a:r>
            <a:endParaRPr sz="140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004958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Pause (Q&amp;R)</a:t>
            </a:r>
          </a:p>
        </p:txBody>
      </p:sp>
      <p:sp>
        <p:nvSpPr>
          <p:cNvPr id="6" name="Shape 88">
            <a:extLst>
              <a:ext uri="{FF2B5EF4-FFF2-40B4-BE49-F238E27FC236}">
                <a16:creationId xmlns:a16="http://schemas.microsoft.com/office/drawing/2014/main" id="{BE818490-66D8-47DA-97FD-B753D7547699}"/>
              </a:ext>
            </a:extLst>
          </p:cNvPr>
          <p:cNvSpPr txBox="1">
            <a:spLocks/>
          </p:cNvSpPr>
          <p:nvPr/>
        </p:nvSpPr>
        <p:spPr>
          <a:xfrm>
            <a:off x="5687073" y="3467513"/>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3600" dirty="0">
                <a:solidFill>
                  <a:schemeClr val="bg1">
                    <a:lumMod val="65000"/>
                  </a:schemeClr>
                </a:solidFill>
              </a:rPr>
              <a:t>Bon appétit </a:t>
            </a:r>
            <a:r>
              <a:rPr lang="fr-FR" sz="3600" dirty="0">
                <a:solidFill>
                  <a:schemeClr val="bg1">
                    <a:lumMod val="65000"/>
                  </a:schemeClr>
                </a:solidFill>
                <a:sym typeface="Wingdings" panose="05000000000000000000" pitchFamily="2" charset="2"/>
              </a:rPr>
              <a:t></a:t>
            </a:r>
            <a:endParaRPr lang="fr-FR" sz="3600" dirty="0">
              <a:solidFill>
                <a:schemeClr val="bg1">
                  <a:lumMod val="65000"/>
                </a:schemeClr>
              </a:solidFill>
            </a:endParaRPr>
          </a:p>
        </p:txBody>
      </p:sp>
    </p:spTree>
    <p:extLst>
      <p:ext uri="{BB962C8B-B14F-4D97-AF65-F5344CB8AC3E}">
        <p14:creationId xmlns:p14="http://schemas.microsoft.com/office/powerpoint/2010/main" val="1584677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4" y="1334312"/>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337890"/>
            <a:ext cx="714094" cy="714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F434A8-612E-4C40-9D29-49D5525A9AA3}"/>
              </a:ext>
            </a:extLst>
          </p:cNvPr>
          <p:cNvSpPr/>
          <p:nvPr/>
        </p:nvSpPr>
        <p:spPr>
          <a:xfrm>
            <a:off x="5867893" y="2796278"/>
            <a:ext cx="19349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https://metamask.io</a:t>
            </a:r>
          </a:p>
        </p:txBody>
      </p:sp>
      <p:pic>
        <p:nvPicPr>
          <p:cNvPr id="9218" name="Picture 2" descr="RÃ©sultat de recherche d'images pour &quot;metamask&quot;">
            <a:extLst>
              <a:ext uri="{FF2B5EF4-FFF2-40B4-BE49-F238E27FC236}">
                <a16:creationId xmlns:a16="http://schemas.microsoft.com/office/drawing/2014/main" id="{AA2CD839-2218-4F44-A492-8186649D2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225" y="2420441"/>
            <a:ext cx="780329" cy="7140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99BA336-6ABA-4A5C-B767-216779B7CF0A}"/>
              </a:ext>
            </a:extLst>
          </p:cNvPr>
          <p:cNvSpPr/>
          <p:nvPr/>
        </p:nvSpPr>
        <p:spPr>
          <a:xfrm>
            <a:off x="5867893" y="2554527"/>
            <a:ext cx="1934987" cy="307777"/>
          </a:xfrm>
          <a:prstGeom prst="rect">
            <a:avLst/>
          </a:prstGeom>
        </p:spPr>
        <p:txBody>
          <a:bodyPr wrap="square">
            <a:spAutoFit/>
          </a:bodyPr>
          <a:lstStyle/>
          <a:p>
            <a:r>
              <a:rPr lang="fr-FR" dirty="0" err="1">
                <a:solidFill>
                  <a:schemeClr val="tx1"/>
                </a:solidFill>
                <a:latin typeface="Raleway" panose="020B0604020202020204" charset="0"/>
              </a:rPr>
              <a:t>MetaMask</a:t>
            </a:r>
            <a:endParaRPr lang="fr-FR" dirty="0">
              <a:solidFill>
                <a:schemeClr val="tx1"/>
              </a:solidFill>
              <a:latin typeface="Raleway" panose="020B0604020202020204" charset="0"/>
            </a:endParaRPr>
          </a:p>
        </p:txBody>
      </p:sp>
      <p:sp>
        <p:nvSpPr>
          <p:cNvPr id="10" name="Rectangle 9">
            <a:extLst>
              <a:ext uri="{FF2B5EF4-FFF2-40B4-BE49-F238E27FC236}">
                <a16:creationId xmlns:a16="http://schemas.microsoft.com/office/drawing/2014/main" id="{D7F8D8D5-1F90-4801-9148-863DEB65160A}"/>
              </a:ext>
            </a:extLst>
          </p:cNvPr>
          <p:cNvSpPr/>
          <p:nvPr/>
        </p:nvSpPr>
        <p:spPr>
          <a:xfrm>
            <a:off x="5867895" y="1499278"/>
            <a:ext cx="1934987" cy="307777"/>
          </a:xfrm>
          <a:prstGeom prst="rect">
            <a:avLst/>
          </a:prstGeom>
        </p:spPr>
        <p:txBody>
          <a:bodyPr wrap="square">
            <a:spAutoFit/>
          </a:bodyPr>
          <a:lstStyle/>
          <a:p>
            <a:r>
              <a:rPr lang="fr-FR" dirty="0">
                <a:solidFill>
                  <a:schemeClr val="tx1"/>
                </a:solidFill>
                <a:latin typeface="Raleway" panose="020B0604020202020204" charset="0"/>
              </a:rPr>
              <a:t>Ganache GUI/CLI</a:t>
            </a:r>
          </a:p>
        </p:txBody>
      </p:sp>
      <p:sp>
        <p:nvSpPr>
          <p:cNvPr id="11" name="Rectangle 10">
            <a:extLst>
              <a:ext uri="{FF2B5EF4-FFF2-40B4-BE49-F238E27FC236}">
                <a16:creationId xmlns:a16="http://schemas.microsoft.com/office/drawing/2014/main" id="{160B2DA6-78C5-4DE8-A19C-3FAF05E2CC11}"/>
              </a:ext>
            </a:extLst>
          </p:cNvPr>
          <p:cNvSpPr/>
          <p:nvPr/>
        </p:nvSpPr>
        <p:spPr>
          <a:xfrm>
            <a:off x="5867893" y="398907"/>
            <a:ext cx="1934987" cy="307777"/>
          </a:xfrm>
          <a:prstGeom prst="rect">
            <a:avLst/>
          </a:prstGeom>
        </p:spPr>
        <p:txBody>
          <a:bodyPr wrap="square">
            <a:spAutoFit/>
          </a:bodyPr>
          <a:lstStyle/>
          <a:p>
            <a:r>
              <a:rPr lang="fr-FR" dirty="0" err="1">
                <a:solidFill>
                  <a:schemeClr val="tx1"/>
                </a:solidFill>
                <a:latin typeface="Raleway" panose="020B0604020202020204" charset="0"/>
              </a:rPr>
              <a:t>NodeJS</a:t>
            </a:r>
            <a:r>
              <a:rPr lang="fr-FR" dirty="0">
                <a:solidFill>
                  <a:schemeClr val="tx1"/>
                </a:solidFill>
                <a:latin typeface="Raleway" panose="020B0604020202020204" charset="0"/>
              </a:rPr>
              <a:t> + Truffle</a:t>
            </a:r>
          </a:p>
        </p:txBody>
      </p:sp>
      <p:sp>
        <p:nvSpPr>
          <p:cNvPr id="12" name="Rectangle 11">
            <a:extLst>
              <a:ext uri="{FF2B5EF4-FFF2-40B4-BE49-F238E27FC236}">
                <a16:creationId xmlns:a16="http://schemas.microsoft.com/office/drawing/2014/main" id="{BB2BDC12-7CFD-406C-A281-F057C6EA46D4}"/>
              </a:ext>
            </a:extLst>
          </p:cNvPr>
          <p:cNvSpPr/>
          <p:nvPr/>
        </p:nvSpPr>
        <p:spPr>
          <a:xfrm>
            <a:off x="5867895" y="1729735"/>
            <a:ext cx="279604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http://truffleframework.com/ganache</a:t>
            </a:r>
          </a:p>
        </p:txBody>
      </p:sp>
      <p:sp>
        <p:nvSpPr>
          <p:cNvPr id="13" name="Rectangle 12">
            <a:extLst>
              <a:ext uri="{FF2B5EF4-FFF2-40B4-BE49-F238E27FC236}">
                <a16:creationId xmlns:a16="http://schemas.microsoft.com/office/drawing/2014/main" id="{0C51322C-FC8F-4B03-9FFD-936C589D8848}"/>
              </a:ext>
            </a:extLst>
          </p:cNvPr>
          <p:cNvSpPr/>
          <p:nvPr/>
        </p:nvSpPr>
        <p:spPr>
          <a:xfrm>
            <a:off x="5867893" y="706684"/>
            <a:ext cx="233122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a:t>
            </a:r>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1614" y="3418823"/>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67893" y="3819329"/>
            <a:ext cx="2506487" cy="261610"/>
          </a:xfrm>
          <a:prstGeom prst="rect">
            <a:avLst/>
          </a:prstGeom>
        </p:spPr>
        <p:txBody>
          <a:bodyPr wrap="square">
            <a:spAutoFit/>
          </a:bodyPr>
          <a:lstStyle/>
          <a:p>
            <a:r>
              <a:rPr lang="fr-FR" sz="1100" dirty="0" err="1">
                <a:solidFill>
                  <a:schemeClr val="bg1">
                    <a:lumMod val="65000"/>
                  </a:schemeClr>
                </a:solidFill>
                <a:latin typeface="Raleway" panose="020B0604020202020204" charset="0"/>
              </a:rPr>
              <a:t>VSCode</a:t>
            </a:r>
            <a:r>
              <a:rPr lang="fr-FR" sz="1100" dirty="0">
                <a:solidFill>
                  <a:schemeClr val="bg1">
                    <a:lumMod val="65000"/>
                  </a:schemeClr>
                </a:solidFill>
                <a:latin typeface="Raleway" panose="020B0604020202020204" charset="0"/>
              </a:rPr>
              <a:t>,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67893" y="3577578"/>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Embarquement !</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506745" y="1165632"/>
            <a:ext cx="2173993" cy="307777"/>
          </a:xfrm>
          <a:prstGeom prst="rect">
            <a:avLst/>
          </a:prstGeom>
        </p:spPr>
        <p:txBody>
          <a:bodyPr wrap="none">
            <a:spAutoFit/>
          </a:bodyPr>
          <a:lstStyle/>
          <a:p>
            <a:r>
              <a:rPr lang="fr-FR" dirty="0"/>
              <a:t>http://tiny.cc/tlonboardlng</a:t>
            </a:r>
          </a:p>
        </p:txBody>
      </p:sp>
      <p:sp>
        <p:nvSpPr>
          <p:cNvPr id="6" name="Shape 88">
            <a:extLst>
              <a:ext uri="{FF2B5EF4-FFF2-40B4-BE49-F238E27FC236}">
                <a16:creationId xmlns:a16="http://schemas.microsoft.com/office/drawing/2014/main" id="{A515E8EC-0269-4EF0-A413-6AA02D1F9DA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A148CF48-20FB-40A2-8864-B695500FB179}"/>
              </a:ext>
            </a:extLst>
          </p:cNvPr>
          <p:cNvSpPr/>
          <p:nvPr/>
        </p:nvSpPr>
        <p:spPr>
          <a:xfrm>
            <a:off x="506745" y="2405850"/>
            <a:ext cx="6575839" cy="707886"/>
          </a:xfrm>
          <a:prstGeom prst="rect">
            <a:avLst/>
          </a:prstGeom>
        </p:spPr>
        <p:txBody>
          <a:bodyPr wrap="none">
            <a:spAutoFit/>
          </a:bodyPr>
          <a:lstStyle/>
          <a:p>
            <a:r>
              <a:rPr lang="fr-FR" sz="2000" dirty="0">
                <a:latin typeface="Raleway Light" panose="020B0604020202020204" charset="0"/>
              </a:rPr>
              <a:t>Découvrir les outils que vous allez utiliser pour les </a:t>
            </a:r>
            <a:r>
              <a:rPr lang="fr-FR" sz="2000" dirty="0" err="1">
                <a:latin typeface="Raleway Light" panose="020B0604020202020204" charset="0"/>
              </a:rPr>
              <a:t>labs</a:t>
            </a:r>
            <a:endParaRPr lang="fr-FR" sz="2000" dirty="0">
              <a:latin typeface="Raleway Light" panose="020B0604020202020204" charset="0"/>
            </a:endParaRPr>
          </a:p>
          <a:p>
            <a:endParaRPr lang="fr-FR" sz="2000" dirty="0">
              <a:latin typeface="Raleway Light" panose="020B0604020202020204" charset="0"/>
            </a:endParaRP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
        <p:nvSpPr>
          <p:cNvPr id="3" name="Rectangle 2">
            <a:extLst>
              <a:ext uri="{FF2B5EF4-FFF2-40B4-BE49-F238E27FC236}">
                <a16:creationId xmlns:a16="http://schemas.microsoft.com/office/drawing/2014/main" id="{6FDB8B17-021A-4846-9A77-D612573888DF}"/>
              </a:ext>
            </a:extLst>
          </p:cNvPr>
          <p:cNvSpPr/>
          <p:nvPr/>
        </p:nvSpPr>
        <p:spPr>
          <a:xfrm>
            <a:off x="449000" y="3980340"/>
            <a:ext cx="7419019" cy="400110"/>
          </a:xfrm>
          <a:prstGeom prst="rect">
            <a:avLst/>
          </a:prstGeom>
        </p:spPr>
        <p:txBody>
          <a:bodyPr wrap="none">
            <a:spAutoFit/>
          </a:bodyPr>
          <a:lstStyle/>
          <a:p>
            <a:r>
              <a:rPr lang="fr-FR" sz="2000" dirty="0">
                <a:solidFill>
                  <a:srgbClr val="FF0000"/>
                </a:solidFill>
                <a:latin typeface="Raleway" panose="020B0604020202020204" charset="0"/>
              </a:rPr>
              <a:t>[!] </a:t>
            </a:r>
            <a:r>
              <a:rPr lang="fr-FR" sz="2000" dirty="0" err="1">
                <a:solidFill>
                  <a:srgbClr val="FF0000"/>
                </a:solidFill>
                <a:latin typeface="Raleway" panose="020B0604020202020204" charset="0"/>
              </a:rPr>
              <a:t>MetaMask</a:t>
            </a:r>
            <a:r>
              <a:rPr lang="fr-FR" sz="2000" dirty="0">
                <a:solidFill>
                  <a:srgbClr val="FF0000"/>
                </a:solidFill>
                <a:latin typeface="Raleway" panose="020B0604020202020204" charset="0"/>
              </a:rPr>
              <a:t> est cassé ! Utilisez la version 4,5,1/2 sur Chrome</a:t>
            </a:r>
          </a:p>
        </p:txBody>
      </p:sp>
      <p:sp>
        <p:nvSpPr>
          <p:cNvPr id="6" name="Shape 88">
            <a:extLst>
              <a:ext uri="{FF2B5EF4-FFF2-40B4-BE49-F238E27FC236}">
                <a16:creationId xmlns:a16="http://schemas.microsoft.com/office/drawing/2014/main" id="{11A0BBEB-FD36-49EA-842C-1C0EF9889B52}"/>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E502D1DD-8290-4BE3-8074-E696ACE4A9D4}"/>
              </a:ext>
            </a:extLst>
          </p:cNvPr>
          <p:cNvSpPr/>
          <p:nvPr/>
        </p:nvSpPr>
        <p:spPr>
          <a:xfrm>
            <a:off x="506745" y="2405850"/>
            <a:ext cx="5349541" cy="1015663"/>
          </a:xfrm>
          <a:prstGeom prst="rect">
            <a:avLst/>
          </a:prstGeom>
        </p:spPr>
        <p:txBody>
          <a:bodyPr wrap="none">
            <a:spAutoFit/>
          </a:bodyPr>
          <a:lstStyle/>
          <a:p>
            <a:r>
              <a:rPr lang="fr-FR" sz="2000" dirty="0">
                <a:latin typeface="Raleway Light" panose="020B0604020202020204" charset="0"/>
              </a:rPr>
              <a:t>Prendre en main </a:t>
            </a:r>
            <a:r>
              <a:rPr lang="fr-FR" sz="2000" dirty="0" err="1">
                <a:latin typeface="Raleway Light" panose="020B0604020202020204" charset="0"/>
              </a:rPr>
              <a:t>Solidity</a:t>
            </a:r>
            <a:r>
              <a:rPr lang="fr-FR" sz="2000" dirty="0">
                <a:latin typeface="Raleway Light" panose="020B0604020202020204" charset="0"/>
              </a:rPr>
              <a:t>, Truffle et Ganache</a:t>
            </a:r>
          </a:p>
          <a:p>
            <a:r>
              <a:rPr lang="fr-FR" sz="2000" dirty="0">
                <a:latin typeface="Raleway Light" panose="020B0604020202020204" charset="0"/>
              </a:rPr>
              <a:t>Compiler et déployer son </a:t>
            </a:r>
            <a:r>
              <a:rPr lang="fr-FR" sz="2000" dirty="0" err="1">
                <a:latin typeface="Raleway Light" panose="020B0604020202020204" charset="0"/>
              </a:rPr>
              <a:t>token</a:t>
            </a:r>
            <a:r>
              <a:rPr lang="fr-FR" sz="2000" dirty="0">
                <a:latin typeface="Raleway Light" panose="020B0604020202020204" charset="0"/>
              </a:rPr>
              <a:t> ERC-20</a:t>
            </a:r>
          </a:p>
          <a:p>
            <a:r>
              <a:rPr lang="fr-FR" sz="2000" dirty="0">
                <a:latin typeface="Raleway Light" panose="020B0604020202020204" charset="0"/>
              </a:rPr>
              <a:t>Manipuler le </a:t>
            </a:r>
            <a:r>
              <a:rPr lang="fr-FR" sz="2000" dirty="0" err="1">
                <a:latin typeface="Raleway Light" panose="020B0604020202020204" charset="0"/>
              </a:rPr>
              <a:t>token</a:t>
            </a:r>
            <a:endParaRPr lang="fr-FR" sz="2000" dirty="0">
              <a:latin typeface="Raleway Light" panose="020B0604020202020204" charset="0"/>
            </a:endParaRPr>
          </a:p>
        </p:txBody>
      </p:sp>
      <p:sp>
        <p:nvSpPr>
          <p:cNvPr id="5" name="Rectangle 4">
            <a:extLst>
              <a:ext uri="{FF2B5EF4-FFF2-40B4-BE49-F238E27FC236}">
                <a16:creationId xmlns:a16="http://schemas.microsoft.com/office/drawing/2014/main" id="{ECCBE7CB-8500-44BC-9FCD-C4B4D01E20D8}"/>
              </a:ext>
            </a:extLst>
          </p:cNvPr>
          <p:cNvSpPr/>
          <p:nvPr/>
        </p:nvSpPr>
        <p:spPr>
          <a:xfrm>
            <a:off x="506745" y="1011743"/>
            <a:ext cx="1845377" cy="307777"/>
          </a:xfrm>
          <a:prstGeom prst="rect">
            <a:avLst/>
          </a:prstGeom>
        </p:spPr>
        <p:txBody>
          <a:bodyPr wrap="none">
            <a:spAutoFit/>
          </a:bodyPr>
          <a:lstStyle/>
          <a:p>
            <a:r>
              <a:rPr lang="fr-FR" dirty="0"/>
              <a:t>http://bit.do/firsttoken</a:t>
            </a:r>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4" name="Rectangle 3">
            <a:extLst>
              <a:ext uri="{FF2B5EF4-FFF2-40B4-BE49-F238E27FC236}">
                <a16:creationId xmlns:a16="http://schemas.microsoft.com/office/drawing/2014/main" id="{4B8CA744-C22C-4DE4-B6E7-DF304276CF70}"/>
              </a:ext>
            </a:extLst>
          </p:cNvPr>
          <p:cNvSpPr/>
          <p:nvPr/>
        </p:nvSpPr>
        <p:spPr>
          <a:xfrm>
            <a:off x="449000" y="3980340"/>
            <a:ext cx="7419019" cy="400110"/>
          </a:xfrm>
          <a:prstGeom prst="rect">
            <a:avLst/>
          </a:prstGeom>
        </p:spPr>
        <p:txBody>
          <a:bodyPr wrap="none">
            <a:spAutoFit/>
          </a:bodyPr>
          <a:lstStyle/>
          <a:p>
            <a:r>
              <a:rPr lang="fr-FR" sz="2000" dirty="0">
                <a:solidFill>
                  <a:srgbClr val="FF0000"/>
                </a:solidFill>
                <a:latin typeface="Raleway" panose="020B0604020202020204" charset="0"/>
              </a:rPr>
              <a:t>[!] </a:t>
            </a:r>
            <a:r>
              <a:rPr lang="fr-FR" sz="2000" dirty="0" err="1">
                <a:solidFill>
                  <a:srgbClr val="FF0000"/>
                </a:solidFill>
                <a:latin typeface="Raleway" panose="020B0604020202020204" charset="0"/>
              </a:rPr>
              <a:t>MetaMask</a:t>
            </a:r>
            <a:r>
              <a:rPr lang="fr-FR" sz="2000" dirty="0">
                <a:solidFill>
                  <a:srgbClr val="FF0000"/>
                </a:solidFill>
                <a:latin typeface="Raleway" panose="020B0604020202020204" charset="0"/>
              </a:rPr>
              <a:t> est cassé ! Utilisez la version 4,5,1/2 sur Chrome</a:t>
            </a:r>
          </a:p>
        </p:txBody>
      </p:sp>
      <p:sp>
        <p:nvSpPr>
          <p:cNvPr id="6" name="Shape 88">
            <a:extLst>
              <a:ext uri="{FF2B5EF4-FFF2-40B4-BE49-F238E27FC236}">
                <a16:creationId xmlns:a16="http://schemas.microsoft.com/office/drawing/2014/main" id="{29ACBC23-5215-40D6-8281-7964316287B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4763ABF3-F923-493F-BD66-7B2142399ACF}"/>
              </a:ext>
            </a:extLst>
          </p:cNvPr>
          <p:cNvSpPr/>
          <p:nvPr/>
        </p:nvSpPr>
        <p:spPr>
          <a:xfrm>
            <a:off x="506745" y="2405850"/>
            <a:ext cx="7040710" cy="1323439"/>
          </a:xfrm>
          <a:prstGeom prst="rect">
            <a:avLst/>
          </a:prstGeom>
        </p:spPr>
        <p:txBody>
          <a:bodyPr wrap="none">
            <a:spAutoFit/>
          </a:bodyPr>
          <a:lstStyle/>
          <a:p>
            <a:r>
              <a:rPr lang="fr-FR" sz="2000" dirty="0">
                <a:latin typeface="Raleway Light" panose="020B0604020202020204" charset="0"/>
              </a:rPr>
              <a:t>Découvrir </a:t>
            </a:r>
            <a:r>
              <a:rPr lang="fr-FR" sz="2000" dirty="0" err="1">
                <a:latin typeface="Raleway Light" panose="020B0604020202020204" charset="0"/>
              </a:rPr>
              <a:t>MetaMask</a:t>
            </a:r>
            <a:endParaRPr lang="fr-FR" sz="2000" dirty="0">
              <a:latin typeface="Raleway Light" panose="020B0604020202020204" charset="0"/>
            </a:endParaRPr>
          </a:p>
          <a:p>
            <a:r>
              <a:rPr lang="fr-FR" sz="2000" dirty="0">
                <a:latin typeface="Raleway Light" panose="020B0604020202020204" charset="0"/>
              </a:rPr>
              <a:t>Aller plus loin avec </a:t>
            </a:r>
            <a:r>
              <a:rPr lang="fr-FR" sz="2000" dirty="0" err="1">
                <a:latin typeface="Raleway Light" panose="020B0604020202020204" charset="0"/>
              </a:rPr>
              <a:t>Solidity</a:t>
            </a:r>
            <a:endParaRPr lang="fr-FR" sz="2000" dirty="0">
              <a:latin typeface="Raleway Light" panose="020B0604020202020204" charset="0"/>
            </a:endParaRPr>
          </a:p>
          <a:p>
            <a:r>
              <a:rPr lang="fr-FR" sz="2000" dirty="0">
                <a:latin typeface="Raleway Light" panose="020B0604020202020204" charset="0"/>
              </a:rPr>
              <a:t>Déployer un smart </a:t>
            </a:r>
            <a:r>
              <a:rPr lang="fr-FR" sz="2000" dirty="0" err="1">
                <a:latin typeface="Raleway Light" panose="020B0604020202020204" charset="0"/>
              </a:rPr>
              <a:t>contract</a:t>
            </a:r>
            <a:endParaRPr lang="fr-FR" sz="2000" dirty="0">
              <a:latin typeface="Raleway Light" panose="020B0604020202020204" charset="0"/>
            </a:endParaRPr>
          </a:p>
          <a:p>
            <a:r>
              <a:rPr lang="fr-FR" sz="2000" dirty="0">
                <a:latin typeface="Raleway Light" panose="020B0604020202020204" charset="0"/>
              </a:rPr>
              <a:t>Découvrir comment interagir avec ce dernier via une </a:t>
            </a:r>
            <a:r>
              <a:rPr lang="fr-FR" sz="2000" dirty="0" err="1">
                <a:latin typeface="Raleway Light" panose="020B0604020202020204" charset="0"/>
              </a:rPr>
              <a:t>dApp</a:t>
            </a:r>
            <a:endParaRPr lang="fr-FR" sz="2000" dirty="0">
              <a:latin typeface="Raleway Light" panose="020B0604020202020204" charset="0"/>
            </a:endParaRPr>
          </a:p>
        </p:txBody>
      </p:sp>
      <p:sp>
        <p:nvSpPr>
          <p:cNvPr id="8" name="Rectangle 7">
            <a:extLst>
              <a:ext uri="{FF2B5EF4-FFF2-40B4-BE49-F238E27FC236}">
                <a16:creationId xmlns:a16="http://schemas.microsoft.com/office/drawing/2014/main" id="{5943BBA8-5CBB-41BD-B911-A99DF3769205}"/>
              </a:ext>
            </a:extLst>
          </p:cNvPr>
          <p:cNvSpPr/>
          <p:nvPr/>
        </p:nvSpPr>
        <p:spPr>
          <a:xfrm>
            <a:off x="506745" y="1011743"/>
            <a:ext cx="2452916" cy="307777"/>
          </a:xfrm>
          <a:prstGeom prst="rect">
            <a:avLst/>
          </a:prstGeom>
        </p:spPr>
        <p:txBody>
          <a:bodyPr wrap="none">
            <a:spAutoFit/>
          </a:bodyPr>
          <a:lstStyle/>
          <a:p>
            <a:r>
              <a:rPr lang="fr-FR" dirty="0"/>
              <a:t>https://tiny.cc/tlcryptoroulette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Et après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786614" cy="292388"/>
          </a:xfrm>
          <a:prstGeom prst="rect">
            <a:avLst/>
          </a:prstGeom>
        </p:spPr>
        <p:txBody>
          <a:bodyPr wrap="none">
            <a:spAutoFit/>
          </a:bodyPr>
          <a:lstStyle/>
          <a:p>
            <a:r>
              <a:rPr lang="fr-FR" sz="1300" dirty="0" err="1">
                <a:solidFill>
                  <a:schemeClr val="bg1"/>
                </a:solidFill>
                <a:latin typeface="Raleway" panose="020B0604020202020204" charset="0"/>
              </a:rPr>
              <a:t>PaulFasola</a:t>
            </a:r>
            <a:r>
              <a:rPr lang="fr-FR" sz="1300" dirty="0">
                <a:solidFill>
                  <a:schemeClr val="bg1"/>
                </a:solidFill>
                <a:latin typeface="Raleway" panose="020B0604020202020204" charset="0"/>
              </a:rPr>
              <a:t>/TechLabBlockchain101/SOURCES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4426212"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Les Mineurs Français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8239"/>
            <a:ext cx="9144000" cy="4563034"/>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Au menu</a:t>
            </a:r>
          </a:p>
        </p:txBody>
      </p:sp>
      <p:sp>
        <p:nvSpPr>
          <p:cNvPr id="3" name="Rectangle 2">
            <a:extLst>
              <a:ext uri="{FF2B5EF4-FFF2-40B4-BE49-F238E27FC236}">
                <a16:creationId xmlns:a16="http://schemas.microsoft.com/office/drawing/2014/main" id="{C29E1154-8E79-4F37-A6D2-5B4B51E77D36}"/>
              </a:ext>
            </a:extLst>
          </p:cNvPr>
          <p:cNvSpPr/>
          <p:nvPr/>
        </p:nvSpPr>
        <p:spPr>
          <a:xfrm>
            <a:off x="1245885" y="125200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6" name="Rectangle 15">
            <a:extLst>
              <a:ext uri="{FF2B5EF4-FFF2-40B4-BE49-F238E27FC236}">
                <a16:creationId xmlns:a16="http://schemas.microsoft.com/office/drawing/2014/main" id="{3B75090A-4726-4C27-84B1-7F868469B780}"/>
              </a:ext>
            </a:extLst>
          </p:cNvPr>
          <p:cNvSpPr/>
          <p:nvPr/>
        </p:nvSpPr>
        <p:spPr>
          <a:xfrm>
            <a:off x="1245885" y="2052222"/>
            <a:ext cx="3751348" cy="400110"/>
          </a:xfrm>
          <a:prstGeom prst="rect">
            <a:avLst/>
          </a:prstGeom>
        </p:spPr>
        <p:txBody>
          <a:bodyPr wrap="none">
            <a:spAutoFit/>
          </a:bodyPr>
          <a:lstStyle/>
          <a:p>
            <a:r>
              <a:rPr lang="fr-FR" sz="2000" dirty="0">
                <a:latin typeface="Raleway Light" panose="020B0604020202020204" charset="0"/>
              </a:rPr>
              <a:t>A la découverte de l’</a:t>
            </a:r>
            <a:r>
              <a:rPr lang="fr-FR" sz="2000" dirty="0" err="1">
                <a:latin typeface="Raleway Light" panose="020B0604020202020204" charset="0"/>
              </a:rPr>
              <a:t>Ethereum</a:t>
            </a:r>
            <a:endParaRPr lang="fr-FR" sz="2000" dirty="0">
              <a:latin typeface="Raleway Light" panose="020B0604020202020204" charset="0"/>
            </a:endParaRPr>
          </a:p>
        </p:txBody>
      </p:sp>
      <p:sp>
        <p:nvSpPr>
          <p:cNvPr id="17" name="Rectangle 16">
            <a:extLst>
              <a:ext uri="{FF2B5EF4-FFF2-40B4-BE49-F238E27FC236}">
                <a16:creationId xmlns:a16="http://schemas.microsoft.com/office/drawing/2014/main" id="{D2E52350-2116-4D1B-8434-02C2EDE2D9E6}"/>
              </a:ext>
            </a:extLst>
          </p:cNvPr>
          <p:cNvSpPr/>
          <p:nvPr/>
        </p:nvSpPr>
        <p:spPr>
          <a:xfrm>
            <a:off x="941085" y="90148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9" name="Rectangle 18">
            <a:extLst>
              <a:ext uri="{FF2B5EF4-FFF2-40B4-BE49-F238E27FC236}">
                <a16:creationId xmlns:a16="http://schemas.microsoft.com/office/drawing/2014/main" id="{41D3445D-4ABC-4551-9AFD-6FF871A1F5DF}"/>
              </a:ext>
            </a:extLst>
          </p:cNvPr>
          <p:cNvSpPr/>
          <p:nvPr/>
        </p:nvSpPr>
        <p:spPr>
          <a:xfrm>
            <a:off x="1245885" y="165211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20" name="Rectangle 19">
            <a:extLst>
              <a:ext uri="{FF2B5EF4-FFF2-40B4-BE49-F238E27FC236}">
                <a16:creationId xmlns:a16="http://schemas.microsoft.com/office/drawing/2014/main" id="{E5CD2C1B-5F6C-460B-B2FF-8A647D9A6984}"/>
              </a:ext>
            </a:extLst>
          </p:cNvPr>
          <p:cNvSpPr/>
          <p:nvPr/>
        </p:nvSpPr>
        <p:spPr>
          <a:xfrm>
            <a:off x="941085" y="244834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21" name="Rectangle 20">
            <a:extLst>
              <a:ext uri="{FF2B5EF4-FFF2-40B4-BE49-F238E27FC236}">
                <a16:creationId xmlns:a16="http://schemas.microsoft.com/office/drawing/2014/main" id="{1FC2280E-2C41-47AF-96BE-97E96B1DBA19}"/>
              </a:ext>
            </a:extLst>
          </p:cNvPr>
          <p:cNvSpPr/>
          <p:nvPr/>
        </p:nvSpPr>
        <p:spPr>
          <a:xfrm>
            <a:off x="941085" y="2845785"/>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22" name="Rectangle 21">
            <a:extLst>
              <a:ext uri="{FF2B5EF4-FFF2-40B4-BE49-F238E27FC236}">
                <a16:creationId xmlns:a16="http://schemas.microsoft.com/office/drawing/2014/main" id="{94F08778-C93B-41A2-B298-6974DB6BAE9C}"/>
              </a:ext>
            </a:extLst>
          </p:cNvPr>
          <p:cNvSpPr/>
          <p:nvPr/>
        </p:nvSpPr>
        <p:spPr>
          <a:xfrm>
            <a:off x="1245885" y="3248562"/>
            <a:ext cx="3231975" cy="400110"/>
          </a:xfrm>
          <a:prstGeom prst="rect">
            <a:avLst/>
          </a:prstGeom>
        </p:spPr>
        <p:txBody>
          <a:bodyPr wrap="none">
            <a:spAutoFit/>
          </a:bodyPr>
          <a:lstStyle/>
          <a:p>
            <a:r>
              <a:rPr lang="fr-FR" sz="2000" dirty="0">
                <a:latin typeface="Raleway Light" panose="020B0604020202020204" charset="0"/>
              </a:rPr>
              <a:t>LAB  #1 : Embarquement !</a:t>
            </a:r>
          </a:p>
        </p:txBody>
      </p:sp>
      <p:sp>
        <p:nvSpPr>
          <p:cNvPr id="23" name="Rectangle 22">
            <a:extLst>
              <a:ext uri="{FF2B5EF4-FFF2-40B4-BE49-F238E27FC236}">
                <a16:creationId xmlns:a16="http://schemas.microsoft.com/office/drawing/2014/main" id="{D62A1D84-4C0F-43AD-B600-F64507A5A2AA}"/>
              </a:ext>
            </a:extLst>
          </p:cNvPr>
          <p:cNvSpPr/>
          <p:nvPr/>
        </p:nvSpPr>
        <p:spPr>
          <a:xfrm>
            <a:off x="1245885" y="3648672"/>
            <a:ext cx="3775393" cy="400110"/>
          </a:xfrm>
          <a:prstGeom prst="rect">
            <a:avLst/>
          </a:prstGeom>
        </p:spPr>
        <p:txBody>
          <a:bodyPr wrap="none">
            <a:spAutoFit/>
          </a:bodyPr>
          <a:lstStyle/>
          <a:p>
            <a:r>
              <a:rPr lang="fr-FR" sz="2000" dirty="0">
                <a:latin typeface="Raleway Light" panose="020B0604020202020204" charset="0"/>
              </a:rPr>
              <a:t>LAB  #2 : Votre premier </a:t>
            </a:r>
            <a:r>
              <a:rPr lang="fr-FR" sz="2000" dirty="0" err="1">
                <a:latin typeface="Raleway Light" panose="020B0604020202020204" charset="0"/>
              </a:rPr>
              <a:t>token</a:t>
            </a:r>
            <a:endParaRPr lang="fr-FR" sz="2000" dirty="0">
              <a:latin typeface="Raleway Light" panose="020B0604020202020204" charset="0"/>
            </a:endParaRPr>
          </a:p>
        </p:txBody>
      </p:sp>
      <p:sp>
        <p:nvSpPr>
          <p:cNvPr id="24" name="Rectangle 23">
            <a:extLst>
              <a:ext uri="{FF2B5EF4-FFF2-40B4-BE49-F238E27FC236}">
                <a16:creationId xmlns:a16="http://schemas.microsoft.com/office/drawing/2014/main" id="{27ED8F4F-B0CF-4564-8001-B300A17F9E9C}"/>
              </a:ext>
            </a:extLst>
          </p:cNvPr>
          <p:cNvSpPr/>
          <p:nvPr/>
        </p:nvSpPr>
        <p:spPr>
          <a:xfrm>
            <a:off x="1258708" y="4048782"/>
            <a:ext cx="3637534" cy="400110"/>
          </a:xfrm>
          <a:prstGeom prst="rect">
            <a:avLst/>
          </a:prstGeom>
        </p:spPr>
        <p:txBody>
          <a:bodyPr wrap="none">
            <a:spAutoFit/>
          </a:bodyPr>
          <a:lstStyle/>
          <a:p>
            <a:r>
              <a:rPr lang="fr-FR" sz="2000" dirty="0">
                <a:latin typeface="Raleway Light" panose="020B0604020202020204" charset="0"/>
              </a:rPr>
              <a:t>LAB  #3 : La Crypto Roulette</a:t>
            </a:r>
          </a:p>
        </p:txBody>
      </p:sp>
    </p:spTree>
    <p:extLst>
      <p:ext uri="{BB962C8B-B14F-4D97-AF65-F5344CB8AC3E}">
        <p14:creationId xmlns:p14="http://schemas.microsoft.com/office/powerpoint/2010/main" val="254272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
        <p:nvSpPr>
          <p:cNvPr id="3" name="ZoneTexte 2">
            <a:extLst>
              <a:ext uri="{FF2B5EF4-FFF2-40B4-BE49-F238E27FC236}">
                <a16:creationId xmlns:a16="http://schemas.microsoft.com/office/drawing/2014/main" id="{8B9B0101-AF2B-4C0C-A6CB-E9F1316658B5}"/>
              </a:ext>
            </a:extLst>
          </p:cNvPr>
          <p:cNvSpPr txBox="1"/>
          <p:nvPr/>
        </p:nvSpPr>
        <p:spPr>
          <a:xfrm>
            <a:off x="6576441" y="1873550"/>
            <a:ext cx="444352" cy="461665"/>
          </a:xfrm>
          <a:prstGeom prst="rect">
            <a:avLst/>
          </a:prstGeom>
          <a:noFill/>
        </p:spPr>
        <p:txBody>
          <a:bodyPr wrap="none" rtlCol="0">
            <a:spAutoFit/>
          </a:bodyPr>
          <a:lstStyle/>
          <a:p>
            <a:r>
              <a:rPr lang="fr-FR" sz="2400" dirty="0">
                <a:solidFill>
                  <a:srgbClr val="FFC000"/>
                </a:solidFill>
                <a:latin typeface="Raleway" panose="020B0604020202020204" charset="0"/>
                <a:sym typeface="Wingdings" panose="05000000000000000000" pitchFamily="2" charset="2"/>
              </a:rPr>
              <a:t></a:t>
            </a:r>
            <a:endParaRPr lang="fr-FR" sz="2400" dirty="0">
              <a:solidFill>
                <a:srgbClr val="FFC000"/>
              </a:solidFill>
              <a:latin typeface="Raleway"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6027591"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3269809"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1068981"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931759"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796937"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218451"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536820"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545844"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785780"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766891"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654896"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820801"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838762"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5211416"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727933"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710970"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723208" y="884396"/>
            <a:ext cx="413922" cy="367284"/>
          </a:xfrm>
          <a:prstGeom prst="rect">
            <a:avLst/>
          </a:prstGeom>
        </p:spPr>
      </p:pic>
      <p:cxnSp>
        <p:nvCxnSpPr>
          <p:cNvPr id="4" name="Connecteur droit 3"/>
          <p:cNvCxnSpPr/>
          <p:nvPr/>
        </p:nvCxnSpPr>
        <p:spPr>
          <a:xfrm flipV="1">
            <a:off x="4708152"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734275"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756632"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5224898"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5189878"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797728"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2086309"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654896"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381800"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916496" y="2653572"/>
            <a:ext cx="469300" cy="469300"/>
          </a:xfrm>
          <a:prstGeom prst="rect">
            <a:avLst/>
          </a:prstGeom>
        </p:spPr>
      </p:pic>
      <p:sp>
        <p:nvSpPr>
          <p:cNvPr id="47" name="Rectangle 46"/>
          <p:cNvSpPr/>
          <p:nvPr/>
        </p:nvSpPr>
        <p:spPr>
          <a:xfrm>
            <a:off x="6039672"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6147150" y="1403251"/>
            <a:ext cx="469300" cy="469300"/>
          </a:xfrm>
          <a:prstGeom prst="rect">
            <a:avLst/>
          </a:prstGeom>
        </p:spPr>
      </p:pic>
      <p:sp>
        <p:nvSpPr>
          <p:cNvPr id="52" name="ZoneTexte 51"/>
          <p:cNvSpPr txBox="1"/>
          <p:nvPr/>
        </p:nvSpPr>
        <p:spPr>
          <a:xfrm>
            <a:off x="6867045"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872469"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535982"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398404"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694125"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851757"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410577"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405201"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396351"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441368"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502088"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426953" y="3282577"/>
            <a:ext cx="207369" cy="168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8"/>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9"/>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0"/>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9"/>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1"/>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2"/>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2"/>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8"/>
          <a:stretch>
            <a:fillRect/>
          </a:stretch>
        </p:blipFill>
        <p:spPr>
          <a:xfrm>
            <a:off x="1740314" y="2618193"/>
            <a:ext cx="433377" cy="433377"/>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9554</TotalTime>
  <Words>1511</Words>
  <Application>Microsoft Office PowerPoint</Application>
  <PresentationFormat>Affichage à l'écran (16:9)</PresentationFormat>
  <Paragraphs>425</Paragraphs>
  <Slides>37</Slides>
  <Notes>32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37</vt:i4>
      </vt:variant>
    </vt:vector>
  </HeadingPairs>
  <TitlesOfParts>
    <vt:vector size="47" baseType="lpstr">
      <vt:lpstr>Raleway ExtraBold</vt:lpstr>
      <vt:lpstr>Merriweather Sans</vt:lpstr>
      <vt:lpstr>Calibri</vt:lpstr>
      <vt:lpstr>Raleway</vt:lpstr>
      <vt:lpstr>Wingdings</vt:lpstr>
      <vt:lpstr>Cambria Math</vt:lpstr>
      <vt:lpstr>Arial</vt:lpstr>
      <vt:lpstr>Raleway Medium</vt:lpstr>
      <vt:lpstr>Raleway Light</vt:lpstr>
      <vt:lpstr>Thème Office</vt:lpstr>
      <vt:lpstr>Blockchain 101 Bienvenue dans le web 3.0 </vt:lpstr>
      <vt:lpstr>Paul Fasola</vt:lpstr>
      <vt:lpstr>Parmi nos clients</vt:lpstr>
      <vt:lpstr>Au menu</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 ?</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Etude pratique Parlons Ethereum</vt:lpstr>
      <vt:lpstr>Les smart contracts</vt:lpstr>
      <vt:lpstr>Les tokens</vt:lpstr>
      <vt:lpstr>Pause (Q&amp;R)</vt:lpstr>
      <vt:lpstr>A vous de jouer !</vt:lpstr>
      <vt:lpstr>Lab #1 – Embarquement !</vt:lpstr>
      <vt:lpstr>Lab #2 – Votre premier token</vt:lpstr>
      <vt:lpstr>Lab #3 – La Crypto-Roulette</vt:lpstr>
      <vt:lpstr>Présentation PowerPoint</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450</cp:revision>
  <dcterms:modified xsi:type="dcterms:W3CDTF">2018-04-25T17:12:05Z</dcterms:modified>
</cp:coreProperties>
</file>